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57" r:id="rId3"/>
    <p:sldId id="258" r:id="rId4"/>
    <p:sldId id="259" r:id="rId5"/>
    <p:sldId id="260" r:id="rId6"/>
    <p:sldId id="286"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7" r:id="rId25"/>
    <p:sldId id="288" r:id="rId26"/>
    <p:sldId id="289" r:id="rId27"/>
    <p:sldId id="290" r:id="rId28"/>
    <p:sldId id="283" r:id="rId29"/>
    <p:sldId id="284" r:id="rId30"/>
    <p:sldId id="285" r:id="rId3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444444"/>
        </a:fontRef>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a:tcStyle>
        <a:tcBdr/>
        <a:fill>
          <a:solidFill>
            <a:srgbClr val="F2F2F2"/>
          </a:solidFill>
        </a:fill>
      </a:tcStyle>
    </a:band2H>
    <a:firstCol>
      <a:tcTxStyle b="off" i="off">
        <a:fontRef idx="minor">
          <a:srgbClr val="444444"/>
        </a:fontRef>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25400" cap="flat">
              <a:solidFill>
                <a:srgbClr val="C4C6C6"/>
              </a:solidFill>
              <a:prstDash val="solid"/>
              <a:miter lim="400000"/>
            </a:ln>
          </a:insideV>
        </a:tcBdr>
        <a:fill>
          <a:solidFill>
            <a:srgbClr val="E8E9E8"/>
          </a:solidFill>
        </a:fill>
      </a:tcStyle>
    </a:firstCol>
    <a:lastRow>
      <a:tcTxStyle b="off" i="off">
        <a:fontRef idx="minor">
          <a:srgbClr val="444444"/>
        </a:fontRef>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325E6A"/>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7D9"/>
          </a:solidFill>
        </a:fill>
      </a:tcStyle>
    </a:wholeTbl>
    <a:band2H>
      <a:tcTxStyle/>
      <a:tcStyle>
        <a:tcBdr/>
        <a:fill>
          <a:solidFill>
            <a:srgbClr val="E9EC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DED8"/>
          </a:solidFill>
        </a:fill>
      </a:tcStyle>
    </a:wholeTbl>
    <a:band2H>
      <a:tcTxStyle/>
      <a:tcStyle>
        <a:tcBdr/>
        <a:fill>
          <a:solidFill>
            <a:srgbClr val="F2EF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2D6"/>
          </a:solidFill>
        </a:fill>
      </a:tcStyle>
    </a:wholeTbl>
    <a:band2H>
      <a:tcTxStyle/>
      <a:tcStyle>
        <a:tcBdr/>
        <a:fill>
          <a:solidFill>
            <a:srgbClr val="EAEA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0" d="100"/>
          <a:sy n="30" d="100"/>
        </p:scale>
        <p:origin x="169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22667"/>
          <c:y val="0.18500900000000001"/>
          <c:w val="0.84412200000000004"/>
          <c:h val="0.70565"/>
        </c:manualLayout>
      </c:layout>
      <c:lineChart>
        <c:grouping val="standard"/>
        <c:varyColors val="0"/>
        <c:ser>
          <c:idx val="0"/>
          <c:order val="0"/>
          <c:tx>
            <c:strRef>
              <c:f>Sheet1!$A$2</c:f>
              <c:strCache>
                <c:ptCount val="1"/>
                <c:pt idx="0">
                  <c:v>Revenue</c:v>
                </c:pt>
              </c:strCache>
            </c:strRef>
          </c:tx>
          <c:spPr>
            <a:ln w="76200" cap="flat">
              <a:solidFill>
                <a:srgbClr val="325E6A"/>
              </a:solidFill>
              <a:prstDash val="solid"/>
              <a:miter lim="400000"/>
            </a:ln>
            <a:effectLst>
              <a:outerShdw blurRad="50800" dist="25400" dir="5400000" algn="tl">
                <a:srgbClr val="000000">
                  <a:alpha val="50000"/>
                </a:srgbClr>
              </a:outerShdw>
            </a:effectLst>
          </c:spPr>
          <c:marker>
            <c:symbol val="circle"/>
            <c:size val="72"/>
            <c:spPr>
              <a:solidFill>
                <a:srgbClr val="FFFFFF"/>
              </a:solidFill>
              <a:ln w="76200" cap="flat">
                <a:solidFill>
                  <a:srgbClr val="325E6A"/>
                </a:solidFill>
                <a:prstDash val="solid"/>
                <a:miter lim="400000"/>
              </a:ln>
              <a:effectLst/>
            </c:spPr>
          </c:marker>
          <c:cat>
            <c:strRef>
              <c:f>Sheet1!$B$1:$F$1</c:f>
              <c:strCache>
                <c:ptCount val="5"/>
                <c:pt idx="0">
                  <c:v>2018</c:v>
                </c:pt>
                <c:pt idx="1">
                  <c:v>2019</c:v>
                </c:pt>
                <c:pt idx="2">
                  <c:v>2020</c:v>
                </c:pt>
                <c:pt idx="3">
                  <c:v>2021</c:v>
                </c:pt>
                <c:pt idx="4">
                  <c:v>2022</c:v>
                </c:pt>
              </c:strCache>
            </c:strRef>
          </c:cat>
          <c:val>
            <c:numRef>
              <c:f>Sheet1!$B$2:$F$2</c:f>
              <c:numCache>
                <c:formatCode>General</c:formatCode>
                <c:ptCount val="5"/>
                <c:pt idx="0">
                  <c:v>200000</c:v>
                </c:pt>
                <c:pt idx="1">
                  <c:v>300000</c:v>
                </c:pt>
                <c:pt idx="2">
                  <c:v>400000</c:v>
                </c:pt>
                <c:pt idx="3">
                  <c:v>500000</c:v>
                </c:pt>
                <c:pt idx="4">
                  <c:v>600000</c:v>
                </c:pt>
              </c:numCache>
            </c:numRef>
          </c:val>
          <c:smooth val="0"/>
          <c:extLst>
            <c:ext xmlns:c16="http://schemas.microsoft.com/office/drawing/2014/chart" uri="{C3380CC4-5D6E-409C-BE32-E72D297353CC}">
              <c16:uniqueId val="{00000000-0F44-4E70-81F6-AA333FDCABE8}"/>
            </c:ext>
          </c:extLst>
        </c:ser>
        <c:ser>
          <c:idx val="1"/>
          <c:order val="1"/>
          <c:tx>
            <c:strRef>
              <c:f>Sheet1!$A$3</c:f>
              <c:strCache>
                <c:ptCount val="1"/>
                <c:pt idx="0">
                  <c:v>Cost of sales</c:v>
                </c:pt>
              </c:strCache>
            </c:strRef>
          </c:tx>
          <c:spPr>
            <a:ln w="76200" cap="flat">
              <a:solidFill>
                <a:srgbClr val="A39C86"/>
              </a:solidFill>
              <a:prstDash val="solid"/>
              <a:miter lim="400000"/>
            </a:ln>
            <a:effectLst>
              <a:outerShdw blurRad="50800" dist="25400" dir="5400000" algn="tl">
                <a:srgbClr val="000000">
                  <a:alpha val="50000"/>
                </a:srgbClr>
              </a:outerShdw>
            </a:effectLst>
          </c:spPr>
          <c:marker>
            <c:symbol val="circle"/>
            <c:size val="72"/>
            <c:spPr>
              <a:solidFill>
                <a:srgbClr val="FFFFFF"/>
              </a:solidFill>
              <a:ln w="76200" cap="flat">
                <a:solidFill>
                  <a:srgbClr val="A39C86"/>
                </a:solidFill>
                <a:prstDash val="solid"/>
                <a:miter lim="400000"/>
              </a:ln>
              <a:effectLst/>
            </c:spPr>
          </c:marker>
          <c:cat>
            <c:strRef>
              <c:f>Sheet1!$B$1:$F$1</c:f>
              <c:strCache>
                <c:ptCount val="5"/>
                <c:pt idx="0">
                  <c:v>2018</c:v>
                </c:pt>
                <c:pt idx="1">
                  <c:v>2019</c:v>
                </c:pt>
                <c:pt idx="2">
                  <c:v>2020</c:v>
                </c:pt>
                <c:pt idx="3">
                  <c:v>2021</c:v>
                </c:pt>
                <c:pt idx="4">
                  <c:v>2022</c:v>
                </c:pt>
              </c:strCache>
            </c:strRef>
          </c:cat>
          <c:val>
            <c:numRef>
              <c:f>Sheet1!$B$3:$F$3</c:f>
              <c:numCache>
                <c:formatCode>General</c:formatCode>
                <c:ptCount val="5"/>
                <c:pt idx="0">
                  <c:v>150000</c:v>
                </c:pt>
                <c:pt idx="1">
                  <c:v>240000</c:v>
                </c:pt>
                <c:pt idx="2">
                  <c:v>320000</c:v>
                </c:pt>
                <c:pt idx="3">
                  <c:v>400000</c:v>
                </c:pt>
                <c:pt idx="4">
                  <c:v>460000</c:v>
                </c:pt>
              </c:numCache>
            </c:numRef>
          </c:val>
          <c:smooth val="0"/>
          <c:extLst>
            <c:ext xmlns:c16="http://schemas.microsoft.com/office/drawing/2014/chart" uri="{C3380CC4-5D6E-409C-BE32-E72D297353CC}">
              <c16:uniqueId val="{00000001-0F44-4E70-81F6-AA333FDCABE8}"/>
            </c:ext>
          </c:extLst>
        </c:ser>
        <c:ser>
          <c:idx val="2"/>
          <c:order val="2"/>
          <c:tx>
            <c:strRef>
              <c:f>Sheet1!$A$4</c:f>
              <c:strCache>
                <c:ptCount val="1"/>
                <c:pt idx="0">
                  <c:v>Profit</c:v>
                </c:pt>
              </c:strCache>
            </c:strRef>
          </c:tx>
          <c:spPr>
            <a:ln w="76200" cap="flat">
              <a:solidFill>
                <a:srgbClr val="AD584E"/>
              </a:solidFill>
              <a:prstDash val="solid"/>
              <a:miter lim="400000"/>
            </a:ln>
            <a:effectLst>
              <a:outerShdw blurRad="50800" dist="25400" dir="5400000" algn="tl">
                <a:srgbClr val="000000">
                  <a:alpha val="50000"/>
                </a:srgbClr>
              </a:outerShdw>
            </a:effectLst>
          </c:spPr>
          <c:marker>
            <c:symbol val="circle"/>
            <c:size val="72"/>
            <c:spPr>
              <a:solidFill>
                <a:srgbClr val="FFFFFF"/>
              </a:solidFill>
              <a:ln w="76200" cap="flat">
                <a:solidFill>
                  <a:srgbClr val="AD584E"/>
                </a:solidFill>
                <a:prstDash val="solid"/>
                <a:miter lim="400000"/>
              </a:ln>
              <a:effectLst/>
            </c:spPr>
          </c:marker>
          <c:cat>
            <c:strRef>
              <c:f>Sheet1!$B$1:$F$1</c:f>
              <c:strCache>
                <c:ptCount val="5"/>
                <c:pt idx="0">
                  <c:v>2018</c:v>
                </c:pt>
                <c:pt idx="1">
                  <c:v>2019</c:v>
                </c:pt>
                <c:pt idx="2">
                  <c:v>2020</c:v>
                </c:pt>
                <c:pt idx="3">
                  <c:v>2021</c:v>
                </c:pt>
                <c:pt idx="4">
                  <c:v>2022</c:v>
                </c:pt>
              </c:strCache>
            </c:strRef>
          </c:cat>
          <c:val>
            <c:numRef>
              <c:f>Sheet1!$B$4:$F$4</c:f>
              <c:numCache>
                <c:formatCode>General</c:formatCode>
                <c:ptCount val="5"/>
                <c:pt idx="0">
                  <c:v>50000</c:v>
                </c:pt>
                <c:pt idx="1">
                  <c:v>60000</c:v>
                </c:pt>
                <c:pt idx="2">
                  <c:v>80000</c:v>
                </c:pt>
                <c:pt idx="3">
                  <c:v>100000</c:v>
                </c:pt>
                <c:pt idx="4">
                  <c:v>140000</c:v>
                </c:pt>
              </c:numCache>
            </c:numRef>
          </c:val>
          <c:smooth val="0"/>
          <c:extLst>
            <c:ext xmlns:c16="http://schemas.microsoft.com/office/drawing/2014/chart" uri="{C3380CC4-5D6E-409C-BE32-E72D297353CC}">
              <c16:uniqueId val="{00000002-0F44-4E70-81F6-AA333FDCABE8}"/>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8A8B89"/>
            </a:solidFill>
            <a:prstDash val="solid"/>
            <a:miter lim="400000"/>
          </a:ln>
        </c:spPr>
        <c:txPr>
          <a:bodyPr rot="0"/>
          <a:lstStyle/>
          <a:p>
            <a:pPr>
              <a:defRPr sz="22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A8B89"/>
              </a:solidFill>
              <a:prstDash val="solid"/>
              <a:miter lim="400000"/>
            </a:ln>
          </c:spPr>
        </c:majorGridlines>
        <c:numFmt formatCode="0" sourceLinked="0"/>
        <c:majorTickMark val="none"/>
        <c:minorTickMark val="none"/>
        <c:tickLblPos val="nextTo"/>
        <c:spPr>
          <a:ln w="12700" cap="flat">
            <a:noFill/>
            <a:prstDash val="solid"/>
            <a:miter lim="400000"/>
          </a:ln>
        </c:spPr>
        <c:txPr>
          <a:bodyPr rot="0"/>
          <a:lstStyle/>
          <a:p>
            <a:pPr>
              <a:defRPr sz="2200" b="0" i="0" u="none" strike="noStrike">
                <a:solidFill>
                  <a:srgbClr val="000000"/>
                </a:solidFill>
                <a:latin typeface="Helvetica Neue"/>
              </a:defRPr>
            </a:pPr>
            <a:endParaRPr lang="en-US"/>
          </a:p>
        </c:txPr>
        <c:crossAx val="2094734552"/>
        <c:crosses val="autoZero"/>
        <c:crossBetween val="midCat"/>
        <c:majorUnit val="150000"/>
        <c:minorUnit val="75000"/>
      </c:valAx>
      <c:spPr>
        <a:noFill/>
        <a:ln w="12700" cap="flat">
          <a:noFill/>
          <a:miter lim="400000"/>
        </a:ln>
        <a:effectLst/>
      </c:spPr>
    </c:plotArea>
    <c:legend>
      <c:legendPos val="t"/>
      <c:layout>
        <c:manualLayout>
          <c:xMode val="edge"/>
          <c:yMode val="edge"/>
          <c:x val="5.5743099999999997E-2"/>
          <c:y val="0"/>
          <c:w val="0.92148300000000005"/>
          <c:h val="9.52128E-2"/>
        </c:manualLayout>
      </c:layout>
      <c:overlay val="1"/>
      <c:spPr>
        <a:noFill/>
        <a:ln w="12700" cap="flat">
          <a:noFill/>
          <a:miter lim="400000"/>
        </a:ln>
        <a:effectLst/>
      </c:spPr>
      <c:txPr>
        <a:bodyPr rot="0"/>
        <a:lstStyle/>
        <a:p>
          <a:pPr>
            <a:defRPr sz="2300" b="0" i="0" u="none" strike="noStrike">
              <a:solidFill>
                <a:srgbClr val="000000"/>
              </a:solidFill>
              <a:latin typeface="Helvetica Neue Light"/>
            </a:defRPr>
          </a:pPr>
          <a:endParaRPr lang="en-US"/>
        </a:p>
      </c:txPr>
    </c:legend>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1143000" y="685800"/>
            <a:ext cx="4572000" cy="3429000"/>
          </a:xfrm>
          <a:prstGeom prst="rect">
            <a:avLst/>
          </a:prstGeom>
        </p:spPr>
        <p:txBody>
          <a:bodyPr/>
          <a:lstStyle/>
          <a:p>
            <a:endParaRPr/>
          </a:p>
        </p:txBody>
      </p:sp>
      <p:sp>
        <p:nvSpPr>
          <p:cNvPr id="125" name="Shape 1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2" name="Line"/>
          <p:cNvSpPr/>
          <p:nvPr/>
        </p:nvSpPr>
        <p:spPr>
          <a:xfrm>
            <a:off x="571497" y="4749801"/>
            <a:ext cx="11868100" cy="127"/>
          </a:xfrm>
          <a:prstGeom prst="line">
            <a:avLst/>
          </a:prstGeom>
          <a:ln w="12700">
            <a:solidFill>
              <a:srgbClr val="9A9A9A"/>
            </a:solidFill>
            <a:miter lim="400000"/>
          </a:ln>
        </p:spPr>
        <p:txBody>
          <a:bodyPr lIns="45718" tIns="45718" rIns="45718" bIns="45718"/>
          <a:lstStyle/>
          <a:p>
            <a:endParaRPr/>
          </a:p>
        </p:txBody>
      </p:sp>
      <p:sp>
        <p:nvSpPr>
          <p:cNvPr id="13" name="Title Text"/>
          <p:cNvSpPr txBox="1">
            <a:spLocks noGrp="1"/>
          </p:cNvSpPr>
          <p:nvPr>
            <p:ph type="title"/>
          </p:nvPr>
        </p:nvSpPr>
        <p:spPr>
          <a:xfrm>
            <a:off x="571500" y="1320800"/>
            <a:ext cx="11861800" cy="3175000"/>
          </a:xfrm>
          <a:prstGeom prst="rect">
            <a:avLst/>
          </a:prstGeom>
        </p:spPr>
        <p:txBody>
          <a:bodyPr/>
          <a:lstStyle/>
          <a:p>
            <a:r>
              <a:t>Title Text</a:t>
            </a:r>
          </a:p>
        </p:txBody>
      </p:sp>
      <p:sp>
        <p:nvSpPr>
          <p:cNvPr id="14" name="Body Level One…"/>
          <p:cNvSpPr txBox="1">
            <a:spLocks noGrp="1"/>
          </p:cNvSpPr>
          <p:nvPr>
            <p:ph type="body" sz="quarter" idx="1"/>
          </p:nvPr>
        </p:nvSpPr>
        <p:spPr>
          <a:xfrm>
            <a:off x="571500" y="5016500"/>
            <a:ext cx="11861800" cy="1016000"/>
          </a:xfrm>
          <a:prstGeom prst="rect">
            <a:avLst/>
          </a:prstGeom>
        </p:spPr>
        <p:txBody>
          <a:bodyPr/>
          <a:lstStyle>
            <a:lvl1pPr marL="0" indent="0">
              <a:spcBef>
                <a:spcPts val="0"/>
              </a:spcBef>
              <a:buSzTx/>
              <a:buFontTx/>
              <a:buNone/>
              <a:defRPr sz="2600">
                <a:latin typeface="+mn-lt"/>
                <a:ea typeface="+mn-ea"/>
                <a:cs typeface="+mn-cs"/>
                <a:sym typeface="Helvetica Neue"/>
              </a:defRPr>
            </a:lvl1pPr>
            <a:lvl2pPr marL="0" indent="0">
              <a:spcBef>
                <a:spcPts val="0"/>
              </a:spcBef>
              <a:buSzTx/>
              <a:buFontTx/>
              <a:buNone/>
              <a:defRPr sz="2600">
                <a:latin typeface="+mn-lt"/>
                <a:ea typeface="+mn-ea"/>
                <a:cs typeface="+mn-cs"/>
                <a:sym typeface="Helvetica Neue"/>
              </a:defRPr>
            </a:lvl2pPr>
            <a:lvl3pPr marL="0" indent="0">
              <a:spcBef>
                <a:spcPts val="0"/>
              </a:spcBef>
              <a:buSzTx/>
              <a:buFontTx/>
              <a:buNone/>
              <a:defRPr sz="2600">
                <a:latin typeface="+mn-lt"/>
                <a:ea typeface="+mn-ea"/>
                <a:cs typeface="+mn-cs"/>
                <a:sym typeface="Helvetica Neue"/>
              </a:defRPr>
            </a:lvl3pPr>
            <a:lvl4pPr marL="0" indent="0">
              <a:spcBef>
                <a:spcPts val="0"/>
              </a:spcBef>
              <a:buSzTx/>
              <a:buFontTx/>
              <a:buNone/>
              <a:defRPr sz="2600">
                <a:latin typeface="+mn-lt"/>
                <a:ea typeface="+mn-ea"/>
                <a:cs typeface="+mn-cs"/>
                <a:sym typeface="Helvetica Neue"/>
              </a:defRPr>
            </a:lvl4pPr>
            <a:lvl5pPr marL="0" indent="0">
              <a:spcBef>
                <a:spcPts val="0"/>
              </a:spcBef>
              <a:buSzTx/>
              <a:buFontTx/>
              <a:buNone/>
              <a:defRPr sz="2600">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1" name="Body Level One…"/>
          <p:cNvSpPr txBox="1">
            <a:spLocks noGrp="1"/>
          </p:cNvSpPr>
          <p:nvPr>
            <p:ph type="body" sz="quarter" idx="1"/>
          </p:nvPr>
        </p:nvSpPr>
        <p:spPr>
          <a:xfrm>
            <a:off x="1270000" y="6362700"/>
            <a:ext cx="10464800" cy="498422"/>
          </a:xfrm>
          <a:prstGeom prst="rect">
            <a:avLst/>
          </a:prstGeom>
        </p:spPr>
        <p:txBody>
          <a:bodyPr/>
          <a:lstStyle>
            <a:lvl1pPr marL="0" indent="0" algn="ctr" defTabSz="457200">
              <a:spcBef>
                <a:spcPts val="0"/>
              </a:spcBef>
              <a:buSzTx/>
              <a:buFontTx/>
              <a:buNone/>
              <a:defRPr sz="2600">
                <a:solidFill>
                  <a:srgbClr val="000000"/>
                </a:solidFill>
                <a:latin typeface="Helvetica Neue Medium"/>
                <a:ea typeface="Helvetica Neue Medium"/>
                <a:cs typeface="Helvetica Neue Medium"/>
                <a:sym typeface="Helvetica Neue Medium"/>
              </a:defRPr>
            </a:lvl1pPr>
            <a:lvl2pPr marL="7874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2pPr>
            <a:lvl3pPr marL="12446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3pPr>
            <a:lvl4pPr marL="17018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4pPr>
            <a:lvl5pPr marL="21590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02" name="“Type a quote here.”"/>
          <p:cNvSpPr txBox="1">
            <a:spLocks noGrp="1"/>
          </p:cNvSpPr>
          <p:nvPr>
            <p:ph type="body" sz="quarter" idx="13"/>
          </p:nvPr>
        </p:nvSpPr>
        <p:spPr>
          <a:xfrm>
            <a:off x="1270000" y="4292600"/>
            <a:ext cx="10464800" cy="711200"/>
          </a:xfrm>
          <a:prstGeom prst="rect">
            <a:avLst/>
          </a:prstGeom>
        </p:spPr>
        <p:txBody>
          <a:bodyPr anchor="ct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10"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2" name="Line"/>
          <p:cNvSpPr/>
          <p:nvPr/>
        </p:nvSpPr>
        <p:spPr>
          <a:xfrm>
            <a:off x="7543797" y="7975599"/>
            <a:ext cx="5" cy="1422532"/>
          </a:xfrm>
          <a:prstGeom prst="line">
            <a:avLst/>
          </a:prstGeom>
          <a:ln w="12700">
            <a:solidFill>
              <a:srgbClr val="9A9A9A"/>
            </a:solidFill>
            <a:miter lim="400000"/>
          </a:ln>
        </p:spPr>
        <p:txBody>
          <a:bodyPr lIns="45718" tIns="45718" rIns="45718" bIns="45718"/>
          <a:lstStyle/>
          <a:p>
            <a:endParaRPr/>
          </a:p>
        </p:txBody>
      </p:sp>
      <p:sp>
        <p:nvSpPr>
          <p:cNvPr id="23" name="Image"/>
          <p:cNvSpPr>
            <a:spLocks noGrp="1"/>
          </p:cNvSpPr>
          <p:nvPr>
            <p:ph type="pic" idx="13"/>
          </p:nvPr>
        </p:nvSpPr>
        <p:spPr>
          <a:xfrm>
            <a:off x="0" y="0"/>
            <a:ext cx="13004800" cy="7594600"/>
          </a:xfrm>
          <a:prstGeom prst="rect">
            <a:avLst/>
          </a:prstGeom>
        </p:spPr>
        <p:txBody>
          <a:bodyPr lIns="91439" tIns="45719" rIns="91439" bIns="45719">
            <a:noAutofit/>
          </a:bodyPr>
          <a:lstStyle/>
          <a:p>
            <a:endParaRPr/>
          </a:p>
        </p:txBody>
      </p:sp>
      <p:sp>
        <p:nvSpPr>
          <p:cNvPr id="24" name="Title Text"/>
          <p:cNvSpPr txBox="1">
            <a:spLocks noGrp="1"/>
          </p:cNvSpPr>
          <p:nvPr>
            <p:ph type="title"/>
          </p:nvPr>
        </p:nvSpPr>
        <p:spPr>
          <a:xfrm>
            <a:off x="1409700" y="7785100"/>
            <a:ext cx="5791200" cy="1701800"/>
          </a:xfrm>
          <a:prstGeom prst="rect">
            <a:avLst/>
          </a:prstGeom>
        </p:spPr>
        <p:txBody>
          <a:bodyPr anchor="ctr"/>
          <a:lstStyle>
            <a:lvl1pPr algn="r"/>
          </a:lstStyle>
          <a:p>
            <a:r>
              <a:t>Title Text</a:t>
            </a:r>
          </a:p>
        </p:txBody>
      </p:sp>
      <p:sp>
        <p:nvSpPr>
          <p:cNvPr id="25" name="Body Level One…"/>
          <p:cNvSpPr txBox="1">
            <a:spLocks noGrp="1"/>
          </p:cNvSpPr>
          <p:nvPr>
            <p:ph type="body" sz="quarter" idx="1"/>
          </p:nvPr>
        </p:nvSpPr>
        <p:spPr>
          <a:xfrm>
            <a:off x="7848600" y="8470900"/>
            <a:ext cx="4953000" cy="508000"/>
          </a:xfrm>
          <a:prstGeom prst="rect">
            <a:avLst/>
          </a:prstGeom>
        </p:spPr>
        <p:txBody>
          <a:bodyPr/>
          <a:lstStyle>
            <a:lvl1pPr marL="0" indent="0">
              <a:spcBef>
                <a:spcPts val="0"/>
              </a:spcBef>
              <a:buSzTx/>
              <a:buFontTx/>
              <a:buNone/>
              <a:defRPr sz="2600">
                <a:latin typeface="+mn-lt"/>
                <a:ea typeface="+mn-ea"/>
                <a:cs typeface="+mn-cs"/>
                <a:sym typeface="Helvetica Neue"/>
              </a:defRPr>
            </a:lvl1pPr>
            <a:lvl2pPr marL="0" indent="0">
              <a:spcBef>
                <a:spcPts val="0"/>
              </a:spcBef>
              <a:buSzTx/>
              <a:buFontTx/>
              <a:buNone/>
              <a:defRPr sz="2600">
                <a:latin typeface="+mn-lt"/>
                <a:ea typeface="+mn-ea"/>
                <a:cs typeface="+mn-cs"/>
                <a:sym typeface="Helvetica Neue"/>
              </a:defRPr>
            </a:lvl2pPr>
            <a:lvl3pPr marL="0" indent="0">
              <a:spcBef>
                <a:spcPts val="0"/>
              </a:spcBef>
              <a:buSzTx/>
              <a:buFontTx/>
              <a:buNone/>
              <a:defRPr sz="2600">
                <a:latin typeface="+mn-lt"/>
                <a:ea typeface="+mn-ea"/>
                <a:cs typeface="+mn-cs"/>
                <a:sym typeface="Helvetica Neue"/>
              </a:defRPr>
            </a:lvl3pPr>
            <a:lvl4pPr marL="0" indent="0">
              <a:spcBef>
                <a:spcPts val="0"/>
              </a:spcBef>
              <a:buSzTx/>
              <a:buFontTx/>
              <a:buNone/>
              <a:defRPr sz="2600">
                <a:latin typeface="+mn-lt"/>
                <a:ea typeface="+mn-ea"/>
                <a:cs typeface="+mn-cs"/>
                <a:sym typeface="Helvetica Neue"/>
              </a:defRPr>
            </a:lvl4pPr>
            <a:lvl5pPr marL="0" indent="0">
              <a:spcBef>
                <a:spcPts val="0"/>
              </a:spcBef>
              <a:buSzTx/>
              <a:buFontTx/>
              <a:buNone/>
              <a:defRPr sz="2600">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571500" y="3289300"/>
            <a:ext cx="11861800" cy="3175000"/>
          </a:xfrm>
          <a:prstGeom prst="rect">
            <a:avLst/>
          </a:prstGeom>
        </p:spPr>
        <p:txBody>
          <a:bodyPr anchor="ctr"/>
          <a:lstStyle/>
          <a:p>
            <a:r>
              <a:t>Title Text</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1" name="Line"/>
          <p:cNvSpPr/>
          <p:nvPr/>
        </p:nvSpPr>
        <p:spPr>
          <a:xfrm>
            <a:off x="571500" y="4864100"/>
            <a:ext cx="5334476" cy="58"/>
          </a:xfrm>
          <a:prstGeom prst="line">
            <a:avLst/>
          </a:prstGeom>
          <a:ln w="12700">
            <a:solidFill>
              <a:srgbClr val="9A9A9A"/>
            </a:solidFill>
            <a:miter lim="400000"/>
          </a:ln>
        </p:spPr>
        <p:txBody>
          <a:bodyPr lIns="45718" tIns="45718" rIns="45718" bIns="45718"/>
          <a:lstStyle/>
          <a:p>
            <a:endParaRPr/>
          </a:p>
        </p:txBody>
      </p:sp>
      <p:sp>
        <p:nvSpPr>
          <p:cNvPr id="42" name="Image"/>
          <p:cNvSpPr>
            <a:spLocks noGrp="1"/>
          </p:cNvSpPr>
          <p:nvPr>
            <p:ph type="pic" idx="13"/>
          </p:nvPr>
        </p:nvSpPr>
        <p:spPr>
          <a:xfrm>
            <a:off x="6502400" y="0"/>
            <a:ext cx="6502400" cy="9753600"/>
          </a:xfrm>
          <a:prstGeom prst="rect">
            <a:avLst/>
          </a:prstGeom>
        </p:spPr>
        <p:txBody>
          <a:bodyPr lIns="91439" tIns="45719" rIns="91439" bIns="45719">
            <a:noAutofit/>
          </a:bodyPr>
          <a:lstStyle/>
          <a:p>
            <a:endParaRPr/>
          </a:p>
        </p:txBody>
      </p:sp>
      <p:sp>
        <p:nvSpPr>
          <p:cNvPr id="43" name="Title Text"/>
          <p:cNvSpPr txBox="1">
            <a:spLocks noGrp="1"/>
          </p:cNvSpPr>
          <p:nvPr>
            <p:ph type="title"/>
          </p:nvPr>
        </p:nvSpPr>
        <p:spPr>
          <a:xfrm>
            <a:off x="571500" y="1435100"/>
            <a:ext cx="5334000" cy="3175000"/>
          </a:xfrm>
          <a:prstGeom prst="rect">
            <a:avLst/>
          </a:prstGeom>
        </p:spPr>
        <p:txBody>
          <a:bodyPr/>
          <a:lstStyle/>
          <a:p>
            <a:r>
              <a:t>Title Text</a:t>
            </a:r>
          </a:p>
        </p:txBody>
      </p:sp>
      <p:sp>
        <p:nvSpPr>
          <p:cNvPr id="44" name="Body Level One…"/>
          <p:cNvSpPr txBox="1">
            <a:spLocks noGrp="1"/>
          </p:cNvSpPr>
          <p:nvPr>
            <p:ph type="body" sz="quarter" idx="1"/>
          </p:nvPr>
        </p:nvSpPr>
        <p:spPr>
          <a:xfrm>
            <a:off x="571500" y="5130800"/>
            <a:ext cx="5334000" cy="3175000"/>
          </a:xfrm>
          <a:prstGeom prst="rect">
            <a:avLst/>
          </a:prstGeom>
        </p:spPr>
        <p:txBody>
          <a:bodyPr/>
          <a:lstStyle>
            <a:lvl1pPr marL="0" indent="0">
              <a:spcBef>
                <a:spcPts val="0"/>
              </a:spcBef>
              <a:buSzTx/>
              <a:buFontTx/>
              <a:buNone/>
              <a:defRPr sz="2600">
                <a:latin typeface="+mn-lt"/>
                <a:ea typeface="+mn-ea"/>
                <a:cs typeface="+mn-cs"/>
                <a:sym typeface="Helvetica Neue"/>
              </a:defRPr>
            </a:lvl1pPr>
            <a:lvl2pPr marL="0" indent="0">
              <a:spcBef>
                <a:spcPts val="0"/>
              </a:spcBef>
              <a:buSzTx/>
              <a:buFontTx/>
              <a:buNone/>
              <a:defRPr sz="2600">
                <a:latin typeface="+mn-lt"/>
                <a:ea typeface="+mn-ea"/>
                <a:cs typeface="+mn-cs"/>
                <a:sym typeface="Helvetica Neue"/>
              </a:defRPr>
            </a:lvl2pPr>
            <a:lvl3pPr marL="0" indent="0">
              <a:spcBef>
                <a:spcPts val="0"/>
              </a:spcBef>
              <a:buSzTx/>
              <a:buFontTx/>
              <a:buNone/>
              <a:defRPr sz="2600">
                <a:latin typeface="+mn-lt"/>
                <a:ea typeface="+mn-ea"/>
                <a:cs typeface="+mn-cs"/>
                <a:sym typeface="Helvetica Neue"/>
              </a:defRPr>
            </a:lvl3pPr>
            <a:lvl4pPr marL="0" indent="0">
              <a:spcBef>
                <a:spcPts val="0"/>
              </a:spcBef>
              <a:buSzTx/>
              <a:buFontTx/>
              <a:buNone/>
              <a:defRPr sz="2600">
                <a:latin typeface="+mn-lt"/>
                <a:ea typeface="+mn-ea"/>
                <a:cs typeface="+mn-cs"/>
                <a:sym typeface="Helvetica Neue"/>
              </a:defRPr>
            </a:lvl4pPr>
            <a:lvl5pPr marL="0" indent="0">
              <a:spcBef>
                <a:spcPts val="0"/>
              </a:spcBef>
              <a:buSzTx/>
              <a:buFontTx/>
              <a:buNone/>
              <a:defRPr sz="2600">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p>
            <a:r>
              <a:t>Title Text</a:t>
            </a: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69" name="Line"/>
          <p:cNvSpPr/>
          <p:nvPr/>
        </p:nvSpPr>
        <p:spPr>
          <a:xfrm>
            <a:off x="571500" y="1968500"/>
            <a:ext cx="5073394" cy="133"/>
          </a:xfrm>
          <a:prstGeom prst="line">
            <a:avLst/>
          </a:prstGeom>
          <a:ln w="12700">
            <a:solidFill>
              <a:srgbClr val="9A9A9A"/>
            </a:solidFill>
            <a:miter lim="400000"/>
          </a:ln>
        </p:spPr>
        <p:txBody>
          <a:bodyPr lIns="45718" tIns="45718" rIns="45718" bIns="45718"/>
          <a:lstStyle/>
          <a:p>
            <a:endParaRPr/>
          </a:p>
        </p:txBody>
      </p:sp>
      <p:sp>
        <p:nvSpPr>
          <p:cNvPr id="70" name="Image"/>
          <p:cNvSpPr>
            <a:spLocks noGrp="1"/>
          </p:cNvSpPr>
          <p:nvPr>
            <p:ph type="pic" idx="13"/>
          </p:nvPr>
        </p:nvSpPr>
        <p:spPr>
          <a:xfrm>
            <a:off x="6502400" y="0"/>
            <a:ext cx="6502400" cy="9753600"/>
          </a:xfrm>
          <a:prstGeom prst="rect">
            <a:avLst/>
          </a:prstGeom>
        </p:spPr>
        <p:txBody>
          <a:bodyPr lIns="91439" tIns="45719" rIns="91439" bIns="45719">
            <a:noAutofit/>
          </a:bodyPr>
          <a:lstStyle/>
          <a:p>
            <a:endParaRPr/>
          </a:p>
        </p:txBody>
      </p:sp>
      <p:sp>
        <p:nvSpPr>
          <p:cNvPr id="71" name="Title Text"/>
          <p:cNvSpPr txBox="1">
            <a:spLocks noGrp="1"/>
          </p:cNvSpPr>
          <p:nvPr>
            <p:ph type="title"/>
          </p:nvPr>
        </p:nvSpPr>
        <p:spPr>
          <a:xfrm>
            <a:off x="571500" y="330200"/>
            <a:ext cx="5080000" cy="1397000"/>
          </a:xfrm>
          <a:prstGeom prst="rect">
            <a:avLst/>
          </a:prstGeom>
        </p:spPr>
        <p:txBody>
          <a:bodyPr/>
          <a:lstStyle/>
          <a:p>
            <a:r>
              <a:t>Title Text</a:t>
            </a:r>
          </a:p>
        </p:txBody>
      </p:sp>
      <p:sp>
        <p:nvSpPr>
          <p:cNvPr id="72" name="Body Level One…"/>
          <p:cNvSpPr txBox="1">
            <a:spLocks noGrp="1"/>
          </p:cNvSpPr>
          <p:nvPr>
            <p:ph type="body" sz="half" idx="1"/>
          </p:nvPr>
        </p:nvSpPr>
        <p:spPr>
          <a:xfrm>
            <a:off x="571500" y="2222500"/>
            <a:ext cx="5080000" cy="6667500"/>
          </a:xfrm>
          <a:prstGeom prst="rect">
            <a:avLst/>
          </a:prstGeom>
        </p:spPr>
        <p:txBody>
          <a:bodyPr/>
          <a:lstStyle>
            <a:lvl1pPr marL="330200" indent="-330200">
              <a:spcBef>
                <a:spcPts val="3000"/>
              </a:spcBef>
              <a:defRPr sz="2600">
                <a:latin typeface="+mn-lt"/>
                <a:ea typeface="+mn-ea"/>
                <a:cs typeface="+mn-cs"/>
                <a:sym typeface="Helvetica Neue"/>
              </a:defRPr>
            </a:lvl1pPr>
            <a:lvl2pPr marL="660400" indent="-330200">
              <a:spcBef>
                <a:spcPts val="3000"/>
              </a:spcBef>
              <a:defRPr sz="2600">
                <a:latin typeface="+mn-lt"/>
                <a:ea typeface="+mn-ea"/>
                <a:cs typeface="+mn-cs"/>
                <a:sym typeface="Helvetica Neue"/>
              </a:defRPr>
            </a:lvl2pPr>
            <a:lvl3pPr marL="990600" indent="-330200">
              <a:spcBef>
                <a:spcPts val="3000"/>
              </a:spcBef>
              <a:defRPr sz="2600">
                <a:latin typeface="+mn-lt"/>
                <a:ea typeface="+mn-ea"/>
                <a:cs typeface="+mn-cs"/>
                <a:sym typeface="Helvetica Neue"/>
              </a:defRPr>
            </a:lvl3pPr>
            <a:lvl4pPr marL="1320800" indent="-330200">
              <a:spcBef>
                <a:spcPts val="3000"/>
              </a:spcBef>
              <a:defRPr sz="2600">
                <a:latin typeface="+mn-lt"/>
                <a:ea typeface="+mn-ea"/>
                <a:cs typeface="+mn-cs"/>
                <a:sym typeface="Helvetica Neue"/>
              </a:defRPr>
            </a:lvl4pPr>
            <a:lvl5pPr marL="1651000" indent="-330200">
              <a:spcBef>
                <a:spcPts val="3000"/>
              </a:spcBef>
              <a:defRPr sz="2600">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xfrm>
            <a:off x="510743" y="9199778"/>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0" name="Body Level One…"/>
          <p:cNvSpPr txBox="1">
            <a:spLocks noGrp="1"/>
          </p:cNvSpPr>
          <p:nvPr>
            <p:ph type="body" idx="1"/>
          </p:nvPr>
        </p:nvSpPr>
        <p:spPr>
          <a:xfrm>
            <a:off x="889000" y="889000"/>
            <a:ext cx="11214100" cy="7962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88" name="Line"/>
          <p:cNvSpPr/>
          <p:nvPr/>
        </p:nvSpPr>
        <p:spPr>
          <a:xfrm flipH="1">
            <a:off x="9055097" y="507999"/>
            <a:ext cx="128" cy="7975634"/>
          </a:xfrm>
          <a:prstGeom prst="line">
            <a:avLst/>
          </a:prstGeom>
          <a:ln w="12700">
            <a:solidFill>
              <a:srgbClr val="9A9A9A"/>
            </a:solidFill>
            <a:miter lim="400000"/>
          </a:ln>
        </p:spPr>
        <p:txBody>
          <a:bodyPr lIns="45718" tIns="45718" rIns="45718" bIns="45718"/>
          <a:lstStyle/>
          <a:p>
            <a:endParaRPr/>
          </a:p>
        </p:txBody>
      </p:sp>
      <p:sp>
        <p:nvSpPr>
          <p:cNvPr id="89" name="Line"/>
          <p:cNvSpPr/>
          <p:nvPr/>
        </p:nvSpPr>
        <p:spPr>
          <a:xfrm>
            <a:off x="9055096" y="4464050"/>
            <a:ext cx="3448504" cy="59"/>
          </a:xfrm>
          <a:prstGeom prst="line">
            <a:avLst/>
          </a:prstGeom>
          <a:ln w="12700">
            <a:solidFill>
              <a:srgbClr val="9A9A9A"/>
            </a:solidFill>
            <a:miter lim="400000"/>
          </a:ln>
        </p:spPr>
        <p:txBody>
          <a:bodyPr lIns="45718" tIns="45718" rIns="45718" bIns="45718"/>
          <a:lstStyle/>
          <a:p>
            <a:endParaRPr/>
          </a:p>
        </p:txBody>
      </p:sp>
      <p:sp>
        <p:nvSpPr>
          <p:cNvPr id="90" name="Image"/>
          <p:cNvSpPr>
            <a:spLocks noGrp="1"/>
          </p:cNvSpPr>
          <p:nvPr>
            <p:ph type="pic" sz="quarter" idx="13"/>
          </p:nvPr>
        </p:nvSpPr>
        <p:spPr>
          <a:xfrm>
            <a:off x="9220200" y="4622800"/>
            <a:ext cx="3276600" cy="3860800"/>
          </a:xfrm>
          <a:prstGeom prst="rect">
            <a:avLst/>
          </a:prstGeom>
        </p:spPr>
        <p:txBody>
          <a:bodyPr lIns="91439" tIns="45719" rIns="91439" bIns="45719">
            <a:noAutofit/>
          </a:bodyPr>
          <a:lstStyle/>
          <a:p>
            <a:endParaRPr/>
          </a:p>
        </p:txBody>
      </p:sp>
      <p:sp>
        <p:nvSpPr>
          <p:cNvPr id="91" name="Image"/>
          <p:cNvSpPr>
            <a:spLocks noGrp="1"/>
          </p:cNvSpPr>
          <p:nvPr>
            <p:ph type="pic" sz="quarter" idx="14"/>
          </p:nvPr>
        </p:nvSpPr>
        <p:spPr>
          <a:xfrm>
            <a:off x="9220200" y="508000"/>
            <a:ext cx="3276600" cy="3797300"/>
          </a:xfrm>
          <a:prstGeom prst="rect">
            <a:avLst/>
          </a:prstGeom>
        </p:spPr>
        <p:txBody>
          <a:bodyPr lIns="91439" tIns="45719" rIns="91439" bIns="45719">
            <a:noAutofit/>
          </a:bodyPr>
          <a:lstStyle/>
          <a:p>
            <a:endParaRPr/>
          </a:p>
        </p:txBody>
      </p:sp>
      <p:sp>
        <p:nvSpPr>
          <p:cNvPr id="92" name="Image"/>
          <p:cNvSpPr>
            <a:spLocks noGrp="1"/>
          </p:cNvSpPr>
          <p:nvPr>
            <p:ph type="pic" idx="15"/>
          </p:nvPr>
        </p:nvSpPr>
        <p:spPr>
          <a:xfrm>
            <a:off x="520700" y="508000"/>
            <a:ext cx="8369300" cy="7975600"/>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520700" y="8661400"/>
            <a:ext cx="8369300" cy="939800"/>
          </a:xfrm>
          <a:prstGeom prst="rect">
            <a:avLst/>
          </a:prstGeom>
        </p:spPr>
        <p:txBody>
          <a:bodyPr/>
          <a:lstStyle>
            <a:lvl1pPr marL="0" indent="0">
              <a:spcBef>
                <a:spcPts val="0"/>
              </a:spcBef>
              <a:buSzTx/>
              <a:buFontTx/>
              <a:buNone/>
              <a:defRPr sz="2600">
                <a:latin typeface="+mn-lt"/>
                <a:ea typeface="+mn-ea"/>
                <a:cs typeface="+mn-cs"/>
                <a:sym typeface="Helvetica Neue"/>
              </a:defRPr>
            </a:lvl1pPr>
            <a:lvl2pPr marL="0" indent="0">
              <a:spcBef>
                <a:spcPts val="0"/>
              </a:spcBef>
              <a:buSzTx/>
              <a:buFontTx/>
              <a:buNone/>
              <a:defRPr sz="2600">
                <a:latin typeface="+mn-lt"/>
                <a:ea typeface="+mn-ea"/>
                <a:cs typeface="+mn-cs"/>
                <a:sym typeface="Helvetica Neue"/>
              </a:defRPr>
            </a:lvl2pPr>
            <a:lvl3pPr marL="0" indent="0">
              <a:spcBef>
                <a:spcPts val="0"/>
              </a:spcBef>
              <a:buSzTx/>
              <a:buFontTx/>
              <a:buNone/>
              <a:defRPr sz="2600">
                <a:latin typeface="+mn-lt"/>
                <a:ea typeface="+mn-ea"/>
                <a:cs typeface="+mn-cs"/>
                <a:sym typeface="Helvetica Neue"/>
              </a:defRPr>
            </a:lvl3pPr>
            <a:lvl4pPr marL="0" indent="0">
              <a:spcBef>
                <a:spcPts val="0"/>
              </a:spcBef>
              <a:buSzTx/>
              <a:buFontTx/>
              <a:buNone/>
              <a:defRPr sz="2600">
                <a:latin typeface="+mn-lt"/>
                <a:ea typeface="+mn-ea"/>
                <a:cs typeface="+mn-cs"/>
                <a:sym typeface="Helvetica Neue"/>
              </a:defRPr>
            </a:lvl4pPr>
            <a:lvl5pPr marL="0" indent="0">
              <a:spcBef>
                <a:spcPts val="0"/>
              </a:spcBef>
              <a:buSzTx/>
              <a:buFontTx/>
              <a:buNone/>
              <a:defRPr sz="2600">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a:off x="571500" y="1968501"/>
            <a:ext cx="11868106" cy="127"/>
          </a:xfrm>
          <a:prstGeom prst="line">
            <a:avLst/>
          </a:prstGeom>
          <a:ln w="12700">
            <a:solidFill>
              <a:srgbClr val="9A9A9A"/>
            </a:solidFill>
            <a:miter lim="400000"/>
          </a:ln>
        </p:spPr>
        <p:txBody>
          <a:bodyPr lIns="45718" tIns="45718" rIns="45718" bIns="45718"/>
          <a:lstStyle/>
          <a:p>
            <a:endParaRPr/>
          </a:p>
        </p:txBody>
      </p:sp>
      <p:sp>
        <p:nvSpPr>
          <p:cNvPr id="3" name="Title Text"/>
          <p:cNvSpPr txBox="1">
            <a:spLocks noGrp="1"/>
          </p:cNvSpPr>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Title Text</a:t>
            </a:r>
          </a:p>
        </p:txBody>
      </p:sp>
      <p:sp>
        <p:nvSpPr>
          <p:cNvPr id="4" name="Body Level One…"/>
          <p:cNvSpPr txBox="1">
            <a:spLocks noGrp="1"/>
          </p:cNvSpPr>
          <p:nvPr>
            <p:ph type="body" idx="1"/>
          </p:nvPr>
        </p:nvSpPr>
        <p:spPr>
          <a:xfrm>
            <a:off x="571500" y="2222500"/>
            <a:ext cx="11861800" cy="6667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2268202" y="9199778"/>
            <a:ext cx="312014" cy="299822"/>
          </a:xfrm>
          <a:prstGeom prst="rect">
            <a:avLst/>
          </a:prstGeom>
          <a:ln w="12700">
            <a:miter lim="400000"/>
          </a:ln>
        </p:spPr>
        <p:txBody>
          <a:bodyPr wrap="none" lIns="50800" tIns="50800" rIns="50800" bIns="50800" anchor="b">
            <a:spAutoFit/>
          </a:bodyPr>
          <a:lstStyle>
            <a:lvl1pPr algn="r">
              <a:defRPr sz="1400">
                <a:latin typeface="+mn-lt"/>
                <a:ea typeface="+mn-ea"/>
                <a:cs typeface="+mn-cs"/>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1pPr>
      <a:lvl2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2pPr>
      <a:lvl3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3pPr>
      <a:lvl4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4pPr>
      <a:lvl5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5pPr>
      <a:lvl6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6pPr>
      <a:lvl7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7pPr>
      <a:lvl8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8pPr>
      <a:lvl9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9pPr>
    </p:titleStyle>
    <p:bodyStyle>
      <a:lvl1pPr marL="4572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1pPr>
      <a:lvl2pPr marL="9144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2pPr>
      <a:lvl3pPr marL="13716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3pPr>
      <a:lvl4pPr marL="18288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4pPr>
      <a:lvl5pPr marL="22860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5pPr>
      <a:lvl6pPr marL="27432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6pPr>
      <a:lvl7pPr marL="32004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7pPr>
      <a:lvl8pPr marL="36576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8pPr>
      <a:lvl9pPr marL="41148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9pPr>
    </p:bodyStyle>
    <p:otherStyle>
      <a:lvl1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imajames@icloud.co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hyperlink" Target="mailto:omnivic@gmail.com" TargetMode="External"/><Relationship Id="rId2" Type="http://schemas.openxmlformats.org/officeDocument/2006/relationships/hyperlink" Target="mailto:jimajames@icloud.com" TargetMode="External"/><Relationship Id="rId1" Type="http://schemas.openxmlformats.org/officeDocument/2006/relationships/slideLayout" Target="../slideLayouts/slideLayout6.xml"/><Relationship Id="rId6" Type="http://schemas.openxmlformats.org/officeDocument/2006/relationships/hyperlink" Target="http://china.com" TargetMode="External"/><Relationship Id="rId5" Type="http://schemas.openxmlformats.org/officeDocument/2006/relationships/hyperlink" Target="mailto:michael_christiansen@wab.edu" TargetMode="External"/><Relationship Id="rId4" Type="http://schemas.openxmlformats.org/officeDocument/2006/relationships/hyperlink" Target="mailto:rob@thaxra.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WAB Tiger Commerce"/>
          <p:cNvSpPr txBox="1">
            <a:spLocks noGrp="1"/>
          </p:cNvSpPr>
          <p:nvPr>
            <p:ph type="ctrTitle"/>
          </p:nvPr>
        </p:nvSpPr>
        <p:spPr>
          <a:prstGeom prst="rect">
            <a:avLst/>
          </a:prstGeom>
        </p:spPr>
        <p:txBody>
          <a:bodyPr/>
          <a:lstStyle/>
          <a:p>
            <a:r>
              <a:t> WAB Tiger Commerce </a:t>
            </a:r>
          </a:p>
        </p:txBody>
      </p:sp>
      <p:sp>
        <p:nvSpPr>
          <p:cNvPr id="128" name="WAB DAD|Link Project 2018/19"/>
          <p:cNvSpPr txBox="1">
            <a:spLocks noGrp="1"/>
          </p:cNvSpPr>
          <p:nvPr>
            <p:ph type="subTitle" sz="quarter" idx="1"/>
          </p:nvPr>
        </p:nvSpPr>
        <p:spPr>
          <a:xfrm>
            <a:off x="2382004" y="5003929"/>
            <a:ext cx="11861801" cy="1016001"/>
          </a:xfrm>
          <a:prstGeom prst="rect">
            <a:avLst/>
          </a:prstGeom>
        </p:spPr>
        <p:txBody>
          <a:bodyPr/>
          <a:lstStyle/>
          <a:p>
            <a:r>
              <a:t>WAB DAD| Parent Link Project 2018/19</a:t>
            </a:r>
          </a:p>
        </p:txBody>
      </p:sp>
      <p:pic>
        <p:nvPicPr>
          <p:cNvPr id="129" name="Screen Shot 2018-08-24 at 17.12.54.png" descr="Screen Shot 2018-08-24 at 17.12.54.png"/>
          <p:cNvPicPr>
            <a:picLocks noChangeAspect="1"/>
          </p:cNvPicPr>
          <p:nvPr/>
        </p:nvPicPr>
        <p:blipFill>
          <a:blip r:embed="rId2">
            <a:extLst/>
          </a:blip>
          <a:stretch>
            <a:fillRect/>
          </a:stretch>
        </p:blipFill>
        <p:spPr>
          <a:xfrm>
            <a:off x="705604" y="685798"/>
            <a:ext cx="7150105" cy="1270002"/>
          </a:xfrm>
          <a:prstGeom prst="rect">
            <a:avLst/>
          </a:prstGeom>
          <a:ln w="12700">
            <a:miter lim="400000"/>
          </a:ln>
        </p:spPr>
      </p:pic>
      <p:sp>
        <p:nvSpPr>
          <p:cNvPr id="130" name="Jim James…"/>
          <p:cNvSpPr txBox="1"/>
          <p:nvPr/>
        </p:nvSpPr>
        <p:spPr>
          <a:xfrm>
            <a:off x="829336" y="7244345"/>
            <a:ext cx="3101646" cy="829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400">
                <a:latin typeface="Helvetica Neue Light"/>
                <a:ea typeface="Helvetica Neue Light"/>
                <a:cs typeface="Helvetica Neue Light"/>
                <a:sym typeface="Helvetica Neue Light"/>
              </a:defRPr>
            </a:pPr>
            <a:r>
              <a:t>Jim James</a:t>
            </a:r>
          </a:p>
          <a:p>
            <a:pPr algn="l">
              <a:defRPr sz="2400" u="sng">
                <a:solidFill>
                  <a:srgbClr val="0000FF"/>
                </a:solidFill>
                <a:uFill>
                  <a:solidFill>
                    <a:srgbClr val="0000FF"/>
                  </a:solidFill>
                </a:uFill>
                <a:latin typeface="Helvetica Neue Light"/>
                <a:ea typeface="Helvetica Neue Light"/>
                <a:cs typeface="Helvetica Neue Light"/>
                <a:sym typeface="Helvetica Neue Light"/>
              </a:defRPr>
            </a:pPr>
            <a:r>
              <a:rPr>
                <a:hlinkClick r:id="rId3"/>
              </a:rPr>
              <a:t>jimajames@icloud.com</a:t>
            </a:r>
          </a:p>
        </p:txBody>
      </p:sp>
      <p:sp>
        <p:nvSpPr>
          <p:cNvPr id="131" name="Issue: 28.08.2018"/>
          <p:cNvSpPr txBox="1"/>
          <p:nvPr/>
        </p:nvSpPr>
        <p:spPr>
          <a:xfrm>
            <a:off x="831142" y="8274715"/>
            <a:ext cx="2424939" cy="39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000">
                <a:latin typeface="Helvetica Neue Light"/>
                <a:ea typeface="Helvetica Neue Light"/>
                <a:cs typeface="Helvetica Neue Light"/>
                <a:sym typeface="Helvetica Neue Light"/>
              </a:defRPr>
            </a:pPr>
            <a:r>
              <a:t>Issue: 12.09.2018 v5</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he potential market"/>
          <p:cNvSpPr txBox="1">
            <a:spLocks noGrp="1"/>
          </p:cNvSpPr>
          <p:nvPr>
            <p:ph type="title"/>
          </p:nvPr>
        </p:nvSpPr>
        <p:spPr>
          <a:prstGeom prst="rect">
            <a:avLst/>
          </a:prstGeom>
        </p:spPr>
        <p:txBody>
          <a:bodyPr/>
          <a:lstStyle/>
          <a:p>
            <a:r>
              <a:t>Target audience</a:t>
            </a:r>
          </a:p>
        </p:txBody>
      </p:sp>
      <p:sp>
        <p:nvSpPr>
          <p:cNvPr id="166" name="Potential WAB market for merchandise:"/>
          <p:cNvSpPr txBox="1"/>
          <p:nvPr/>
        </p:nvSpPr>
        <p:spPr>
          <a:xfrm>
            <a:off x="555452" y="3160283"/>
            <a:ext cx="9094624"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FFFFFF"/>
                </a:solidFill>
                <a:latin typeface="Helvetica Neue Light"/>
                <a:ea typeface="Helvetica Neue Light"/>
                <a:cs typeface="Helvetica Neue Light"/>
                <a:sym typeface="Helvetica Neue Light"/>
              </a:defRPr>
            </a:pPr>
            <a:r>
              <a:t>Potential market for WAB Tiger merchandise: </a:t>
            </a:r>
          </a:p>
        </p:txBody>
      </p:sp>
      <p:sp>
        <p:nvSpPr>
          <p:cNvPr id="167" name="Current students &amp; parents…"/>
          <p:cNvSpPr txBox="1"/>
          <p:nvPr/>
        </p:nvSpPr>
        <p:spPr>
          <a:xfrm>
            <a:off x="689112" y="2442260"/>
            <a:ext cx="11357114"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3200">
                <a:solidFill>
                  <a:srgbClr val="676767"/>
                </a:solidFill>
              </a:defRPr>
            </a:pPr>
            <a:r>
              <a:t>The 5,000+ WAB Alumni Network (students &amp; parents)</a:t>
            </a:r>
          </a:p>
        </p:txBody>
      </p:sp>
      <p:pic>
        <p:nvPicPr>
          <p:cNvPr id="168" name="Screen Shot 2018-08-28 at 18.02.01.png" descr="Screen Shot 2018-08-28 at 18.02.01.png"/>
          <p:cNvPicPr>
            <a:picLocks noChangeAspect="1"/>
          </p:cNvPicPr>
          <p:nvPr/>
        </p:nvPicPr>
        <p:blipFill>
          <a:blip r:embed="rId2">
            <a:extLst/>
          </a:blip>
          <a:stretch>
            <a:fillRect/>
          </a:stretch>
        </p:blipFill>
        <p:spPr>
          <a:xfrm>
            <a:off x="689112" y="3722249"/>
            <a:ext cx="10071653" cy="5093234"/>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Screen Shot 2018-08-24 at 17.13.15.png" descr="Screen Shot 2018-08-24 at 17.13.15.png"/>
          <p:cNvPicPr>
            <a:picLocks noGrp="1" noChangeAspect="1"/>
          </p:cNvPicPr>
          <p:nvPr>
            <p:ph type="pic" idx="13"/>
          </p:nvPr>
        </p:nvPicPr>
        <p:blipFill>
          <a:blip r:embed="rId2">
            <a:extLst/>
          </a:blip>
          <a:srcRect l="5558" r="5557"/>
          <a:stretch>
            <a:fillRect/>
          </a:stretch>
        </p:blipFill>
        <p:spPr>
          <a:xfrm>
            <a:off x="1205946" y="1434548"/>
            <a:ext cx="10874525" cy="6350553"/>
          </a:xfrm>
          <a:prstGeom prst="rect">
            <a:avLst/>
          </a:prstGeom>
        </p:spPr>
      </p:pic>
      <p:sp>
        <p:nvSpPr>
          <p:cNvPr id="171" name="Easy to find the shop"/>
          <p:cNvSpPr txBox="1">
            <a:spLocks noGrp="1"/>
          </p:cNvSpPr>
          <p:nvPr>
            <p:ph type="title"/>
          </p:nvPr>
        </p:nvSpPr>
        <p:spPr>
          <a:prstGeom prst="rect">
            <a:avLst/>
          </a:prstGeom>
        </p:spPr>
        <p:txBody>
          <a:bodyPr/>
          <a:lstStyle/>
          <a:p>
            <a:r>
              <a:t>Easy to find the shop</a:t>
            </a:r>
          </a:p>
        </p:txBody>
      </p:sp>
      <p:sp>
        <p:nvSpPr>
          <p:cNvPr id="172" name="Can link to on-line store"/>
          <p:cNvSpPr txBox="1">
            <a:spLocks noGrp="1"/>
          </p:cNvSpPr>
          <p:nvPr>
            <p:ph type="body" sz="quarter" idx="1"/>
          </p:nvPr>
        </p:nvSpPr>
        <p:spPr>
          <a:prstGeom prst="rect">
            <a:avLst/>
          </a:prstGeom>
        </p:spPr>
        <p:txBody>
          <a:bodyPr/>
          <a:lstStyle/>
          <a:p>
            <a:r>
              <a:t>Can link to on-line store</a:t>
            </a:r>
          </a:p>
        </p:txBody>
      </p:sp>
      <p:grpSp>
        <p:nvGrpSpPr>
          <p:cNvPr id="176" name="Group"/>
          <p:cNvGrpSpPr/>
          <p:nvPr/>
        </p:nvGrpSpPr>
        <p:grpSpPr>
          <a:xfrm>
            <a:off x="6321287" y="6277169"/>
            <a:ext cx="2093843" cy="618933"/>
            <a:chOff x="0" y="0"/>
            <a:chExt cx="2093842" cy="618931"/>
          </a:xfrm>
        </p:grpSpPr>
        <p:sp>
          <p:nvSpPr>
            <p:cNvPr id="173" name="Rectangle"/>
            <p:cNvSpPr/>
            <p:nvPr/>
          </p:nvSpPr>
          <p:spPr>
            <a:xfrm>
              <a:off x="17503" y="0"/>
              <a:ext cx="2076340" cy="618932"/>
            </a:xfrm>
            <a:prstGeom prst="rect">
              <a:avLst/>
            </a:prstGeom>
            <a:solidFill>
              <a:srgbClr val="00B0F0"/>
            </a:solidFill>
            <a:ln w="12700" cap="flat">
              <a:noFill/>
              <a:miter lim="400000"/>
            </a:ln>
            <a:effectLst/>
          </p:spPr>
          <p:txBody>
            <a:bodyPr wrap="square" lIns="50800" tIns="50800" rIns="50800" bIns="50800" numCol="1" anchor="ctr">
              <a:noAutofit/>
            </a:bodyPr>
            <a:lstStyle/>
            <a:p>
              <a:pPr>
                <a:defRPr>
                  <a:solidFill>
                    <a:srgbClr val="FFFFFF"/>
                  </a:solidFill>
                  <a:latin typeface="Helvetica Neue Light"/>
                  <a:ea typeface="Helvetica Neue Light"/>
                  <a:cs typeface="Helvetica Neue Light"/>
                  <a:sym typeface="Helvetica Neue Light"/>
                </a:defRPr>
              </a:pPr>
              <a:endParaRPr/>
            </a:p>
          </p:txBody>
        </p:sp>
        <p:sp>
          <p:nvSpPr>
            <p:cNvPr id="174" name="Buy things"/>
            <p:cNvSpPr txBox="1"/>
            <p:nvPr/>
          </p:nvSpPr>
          <p:spPr>
            <a:xfrm>
              <a:off x="0" y="80863"/>
              <a:ext cx="1354200" cy="355601"/>
            </a:xfrm>
            <a:prstGeom prst="rect">
              <a:avLst/>
            </a:prstGeom>
            <a:solidFill>
              <a:srgbClr val="00B0F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400">
                  <a:solidFill>
                    <a:srgbClr val="FFFFFF"/>
                  </a:solidFill>
                  <a:latin typeface="PingFang TC Semibold"/>
                  <a:ea typeface="PingFang TC Semibold"/>
                  <a:cs typeface="PingFang TC Semibold"/>
                  <a:sym typeface="PingFang TC Semibold"/>
                </a:defRPr>
              </a:lvl1pPr>
            </a:lstStyle>
            <a:p>
              <a:r>
                <a:t>Buy things</a:t>
              </a:r>
            </a:p>
          </p:txBody>
        </p:sp>
        <p:sp>
          <p:nvSpPr>
            <p:cNvPr id="175" name="Line"/>
            <p:cNvSpPr/>
            <p:nvPr/>
          </p:nvSpPr>
          <p:spPr>
            <a:xfrm flipV="1">
              <a:off x="17503" y="12699"/>
              <a:ext cx="2023445" cy="5"/>
            </a:xfrm>
            <a:prstGeom prst="line">
              <a:avLst/>
            </a:prstGeom>
            <a:solidFill>
              <a:srgbClr val="00B0F0"/>
            </a:solidFill>
            <a:ln w="12700" cap="flat">
              <a:solidFill>
                <a:srgbClr val="ABABAB"/>
              </a:solidFill>
              <a:prstDash val="solid"/>
              <a:miter lim="400000"/>
            </a:ln>
            <a:effectLst/>
          </p:spPr>
          <p:txBody>
            <a:bodyPr wrap="square" lIns="45718" tIns="45718" rIns="45718" bIns="45718" numCol="1" anchor="t">
              <a:noAutofit/>
            </a:bodyPr>
            <a:lstStyle/>
            <a:p>
              <a:endParaRPr/>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http://wab.edu/shop"/>
          <p:cNvSpPr txBox="1"/>
          <p:nvPr/>
        </p:nvSpPr>
        <p:spPr>
          <a:xfrm>
            <a:off x="1003608" y="222361"/>
            <a:ext cx="6433872"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latin typeface="Helvetica Neue Light"/>
                <a:ea typeface="Helvetica Neue Light"/>
                <a:cs typeface="Helvetica Neue Light"/>
                <a:sym typeface="Helvetica Neue Light"/>
              </a:defRPr>
            </a:pPr>
            <a:r>
              <a:t>Internet shop        </a:t>
            </a:r>
            <a:r>
              <a:rPr sz="2400"/>
              <a:t>http://wab.edu/shop</a:t>
            </a:r>
          </a:p>
        </p:txBody>
      </p:sp>
      <p:pic>
        <p:nvPicPr>
          <p:cNvPr id="179" name="Screen Shot 2018-08-24 at 17.41.37.png" descr="Screen Shot 2018-08-24 at 17.41.37.png"/>
          <p:cNvPicPr>
            <a:picLocks noChangeAspect="1"/>
          </p:cNvPicPr>
          <p:nvPr/>
        </p:nvPicPr>
        <p:blipFill>
          <a:blip r:embed="rId2">
            <a:extLst/>
          </a:blip>
          <a:stretch>
            <a:fillRect/>
          </a:stretch>
        </p:blipFill>
        <p:spPr>
          <a:xfrm>
            <a:off x="9069137" y="8606253"/>
            <a:ext cx="2534694" cy="525047"/>
          </a:xfrm>
          <a:prstGeom prst="rect">
            <a:avLst/>
          </a:prstGeom>
          <a:ln w="12700">
            <a:miter lim="400000"/>
          </a:ln>
        </p:spPr>
      </p:pic>
      <p:sp>
        <p:nvSpPr>
          <p:cNvPr id="180" name="Tijdelijke aanduiding voor tekst 1"/>
          <p:cNvSpPr txBox="1">
            <a:spLocks noGrp="1"/>
          </p:cNvSpPr>
          <p:nvPr>
            <p:ph type="body" sz="quarter" idx="1"/>
          </p:nvPr>
        </p:nvSpPr>
        <p:spPr>
          <a:prstGeom prst="rect">
            <a:avLst/>
          </a:prstGeom>
        </p:spPr>
        <p:txBody>
          <a:bodyPr/>
          <a:lstStyle/>
          <a:p>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Merchandise selection"/>
          <p:cNvSpPr txBox="1">
            <a:spLocks noGrp="1"/>
          </p:cNvSpPr>
          <p:nvPr>
            <p:ph type="title"/>
          </p:nvPr>
        </p:nvSpPr>
        <p:spPr>
          <a:prstGeom prst="rect">
            <a:avLst/>
          </a:prstGeom>
        </p:spPr>
        <p:txBody>
          <a:bodyPr/>
          <a:lstStyle/>
          <a:p>
            <a:r>
              <a:t>Merchandise selection</a:t>
            </a:r>
          </a:p>
        </p:txBody>
      </p:sp>
      <p:sp>
        <p:nvSpPr>
          <p:cNvPr id="183" name="Sports kits…"/>
          <p:cNvSpPr txBox="1">
            <a:spLocks noGrp="1"/>
          </p:cNvSpPr>
          <p:nvPr>
            <p:ph type="body" idx="1"/>
          </p:nvPr>
        </p:nvSpPr>
        <p:spPr>
          <a:prstGeom prst="rect">
            <a:avLst/>
          </a:prstGeom>
        </p:spPr>
        <p:txBody>
          <a:bodyPr/>
          <a:lstStyle/>
          <a:p>
            <a:r>
              <a:t>Sports kits</a:t>
            </a:r>
          </a:p>
          <a:p>
            <a:r>
              <a:t>Food &amp; beverage containers</a:t>
            </a:r>
          </a:p>
          <a:p>
            <a:r>
              <a:t>Swim wear</a:t>
            </a:r>
          </a:p>
          <a:p>
            <a:r>
              <a:t>Stationery &amp; art supplies</a:t>
            </a:r>
          </a:p>
          <a:p>
            <a:r>
              <a:t>Tickets to events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Features to consider"/>
          <p:cNvSpPr txBox="1">
            <a:spLocks noGrp="1"/>
          </p:cNvSpPr>
          <p:nvPr>
            <p:ph type="title"/>
          </p:nvPr>
        </p:nvSpPr>
        <p:spPr>
          <a:prstGeom prst="rect">
            <a:avLst/>
          </a:prstGeom>
        </p:spPr>
        <p:txBody>
          <a:bodyPr/>
          <a:lstStyle/>
          <a:p>
            <a:r>
              <a:t>Features to consider</a:t>
            </a:r>
          </a:p>
        </p:txBody>
      </p:sp>
      <p:sp>
        <p:nvSpPr>
          <p:cNvPr id="186" name="Storefront:…"/>
          <p:cNvSpPr txBox="1">
            <a:spLocks noGrp="1"/>
          </p:cNvSpPr>
          <p:nvPr>
            <p:ph type="body" sz="half" idx="1"/>
          </p:nvPr>
        </p:nvSpPr>
        <p:spPr>
          <a:xfrm>
            <a:off x="571500" y="2194041"/>
            <a:ext cx="4644977" cy="6667504"/>
          </a:xfrm>
          <a:prstGeom prst="rect">
            <a:avLst/>
          </a:prstGeom>
        </p:spPr>
        <p:txBody>
          <a:bodyPr/>
          <a:lstStyle/>
          <a:p>
            <a:pPr marL="0" indent="0" defTabSz="457200">
              <a:spcBef>
                <a:spcPts val="0"/>
              </a:spcBef>
              <a:buSzTx/>
              <a:buNone/>
              <a:defRPr sz="1800" b="1" u="sng">
                <a:solidFill>
                  <a:srgbClr val="212B35"/>
                </a:solidFill>
                <a:latin typeface="+mj-lt"/>
                <a:ea typeface="+mj-ea"/>
                <a:cs typeface="+mj-cs"/>
                <a:sym typeface="Helvetica"/>
              </a:defRPr>
            </a:pPr>
            <a:r>
              <a:t>Storefront:</a:t>
            </a:r>
          </a:p>
          <a:p>
            <a:pPr marL="0" indent="0" defTabSz="457200">
              <a:spcBef>
                <a:spcPts val="0"/>
              </a:spcBef>
              <a:buSzTx/>
              <a:buNone/>
              <a:defRPr sz="1800" b="1">
                <a:solidFill>
                  <a:srgbClr val="212B35"/>
                </a:solidFill>
                <a:latin typeface="+mj-lt"/>
                <a:ea typeface="+mj-ea"/>
                <a:cs typeface="+mj-cs"/>
                <a:sym typeface="Helvetica"/>
              </a:defRPr>
            </a:pPr>
            <a:r>
              <a:t>Professional themes available</a:t>
            </a:r>
          </a:p>
          <a:p>
            <a:pPr marL="0" indent="0" defTabSz="457200">
              <a:spcBef>
                <a:spcPts val="0"/>
              </a:spcBef>
              <a:buSzTx/>
              <a:buNone/>
              <a:defRPr sz="1800" b="1">
                <a:solidFill>
                  <a:srgbClr val="212B35"/>
                </a:solidFill>
                <a:latin typeface="+mj-lt"/>
                <a:ea typeface="+mj-ea"/>
                <a:cs typeface="+mj-cs"/>
                <a:sym typeface="Helvetica"/>
              </a:defRPr>
            </a:pPr>
            <a:r>
              <a:t>Mobile commerce ready</a:t>
            </a:r>
          </a:p>
          <a:p>
            <a:pPr marL="0" indent="0" defTabSz="457200">
              <a:spcBef>
                <a:spcPts val="0"/>
              </a:spcBef>
              <a:buSzTx/>
              <a:buNone/>
              <a:defRPr sz="1800" b="1">
                <a:solidFill>
                  <a:srgbClr val="212B35"/>
                </a:solidFill>
                <a:latin typeface="+mj-lt"/>
                <a:ea typeface="+mj-ea"/>
                <a:cs typeface="+mj-cs"/>
                <a:sym typeface="Helvetica"/>
              </a:defRPr>
            </a:pPr>
            <a:r>
              <a:t>Ability to brand the store</a:t>
            </a:r>
          </a:p>
          <a:p>
            <a:pPr marL="0" indent="0" defTabSz="457200">
              <a:spcBef>
                <a:spcPts val="0"/>
              </a:spcBef>
              <a:buSzTx/>
              <a:buNone/>
              <a:defRPr sz="1800" b="1">
                <a:solidFill>
                  <a:srgbClr val="212B35"/>
                </a:solidFill>
                <a:latin typeface="+mj-lt"/>
                <a:ea typeface="+mj-ea"/>
                <a:cs typeface="+mj-cs"/>
                <a:sym typeface="Helvetica"/>
              </a:defRPr>
            </a:pPr>
            <a:r>
              <a:t>Ease of maintenance</a:t>
            </a:r>
          </a:p>
          <a:p>
            <a:pPr marL="0" indent="0" defTabSz="457200">
              <a:spcBef>
                <a:spcPts val="0"/>
              </a:spcBef>
              <a:buSzTx/>
              <a:buNone/>
              <a:defRPr sz="1800" b="1">
                <a:solidFill>
                  <a:srgbClr val="212B35"/>
                </a:solidFill>
                <a:latin typeface="+mj-lt"/>
                <a:ea typeface="+mj-ea"/>
                <a:cs typeface="+mj-cs"/>
                <a:sym typeface="Helvetica"/>
              </a:defRPr>
            </a:pPr>
            <a:r>
              <a:t>Inventory system</a:t>
            </a:r>
          </a:p>
          <a:p>
            <a:pPr marL="0" indent="0" defTabSz="457200">
              <a:spcBef>
                <a:spcPts val="0"/>
              </a:spcBef>
              <a:buSzTx/>
              <a:buNone/>
              <a:defRPr sz="1800" b="1">
                <a:solidFill>
                  <a:srgbClr val="212B35"/>
                </a:solidFill>
                <a:latin typeface="+mj-lt"/>
                <a:ea typeface="+mj-ea"/>
                <a:cs typeface="+mj-cs"/>
                <a:sym typeface="Helvetica"/>
              </a:defRPr>
            </a:pPr>
            <a:r>
              <a:t>Payment system</a:t>
            </a:r>
          </a:p>
          <a:p>
            <a:pPr marL="0" indent="0" defTabSz="457200">
              <a:spcBef>
                <a:spcPts val="0"/>
              </a:spcBef>
              <a:buSzTx/>
              <a:buNone/>
              <a:defRPr sz="1800" b="1">
                <a:solidFill>
                  <a:srgbClr val="212B35"/>
                </a:solidFill>
                <a:latin typeface="+mj-lt"/>
                <a:ea typeface="+mj-ea"/>
                <a:cs typeface="+mj-cs"/>
                <a:sym typeface="Helvetica"/>
              </a:defRPr>
            </a:pPr>
            <a:r>
              <a:t>Use of own domain name e.g. WAB.shop.</a:t>
            </a:r>
          </a:p>
          <a:p>
            <a:pPr marL="0" indent="0" defTabSz="457200">
              <a:spcBef>
                <a:spcPts val="0"/>
              </a:spcBef>
              <a:buSzTx/>
              <a:buNone/>
              <a:defRPr sz="1800" b="1">
                <a:solidFill>
                  <a:srgbClr val="212B35"/>
                </a:solidFill>
                <a:latin typeface="+mj-lt"/>
                <a:ea typeface="+mj-ea"/>
                <a:cs typeface="+mj-cs"/>
                <a:sym typeface="Helvetica"/>
              </a:defRPr>
            </a:pPr>
            <a:endParaRPr/>
          </a:p>
          <a:p>
            <a:pPr marL="0" indent="0" defTabSz="457200">
              <a:spcBef>
                <a:spcPts val="0"/>
              </a:spcBef>
              <a:buSzTx/>
              <a:buNone/>
              <a:defRPr sz="1800" b="1" u="sng">
                <a:solidFill>
                  <a:srgbClr val="212B35"/>
                </a:solidFill>
                <a:latin typeface="+mj-lt"/>
                <a:ea typeface="+mj-ea"/>
                <a:cs typeface="+mj-cs"/>
                <a:sym typeface="Helvetica"/>
              </a:defRPr>
            </a:pPr>
            <a:r>
              <a:t>Store:</a:t>
            </a:r>
          </a:p>
          <a:p>
            <a:pPr marL="0" indent="0" defTabSz="457200">
              <a:spcBef>
                <a:spcPts val="0"/>
              </a:spcBef>
              <a:buSzTx/>
              <a:buNone/>
              <a:defRPr sz="1800" b="1">
                <a:solidFill>
                  <a:srgbClr val="212B35"/>
                </a:solidFill>
                <a:latin typeface="+mj-lt"/>
                <a:ea typeface="+mj-ea"/>
                <a:cs typeface="+mj-cs"/>
                <a:sym typeface="Helvetica"/>
              </a:defRPr>
            </a:pPr>
            <a:r>
              <a:t>SSL encryption</a:t>
            </a:r>
          </a:p>
          <a:p>
            <a:pPr marL="0" indent="0" defTabSz="457200">
              <a:spcBef>
                <a:spcPts val="0"/>
              </a:spcBef>
              <a:buSzTx/>
              <a:buNone/>
              <a:defRPr sz="1800" b="1">
                <a:solidFill>
                  <a:srgbClr val="212B35"/>
                </a:solidFill>
                <a:latin typeface="+mj-lt"/>
                <a:ea typeface="+mj-ea"/>
                <a:cs typeface="+mj-cs"/>
                <a:sym typeface="Helvetica"/>
              </a:defRPr>
            </a:pPr>
            <a:r>
              <a:t>Credit card &amp; alternative payment gateways  e.g. wechat/alipay/paypal</a:t>
            </a:r>
          </a:p>
          <a:p>
            <a:pPr marL="0" indent="0" defTabSz="457200">
              <a:spcBef>
                <a:spcPts val="0"/>
              </a:spcBef>
              <a:buSzTx/>
              <a:buNone/>
              <a:defRPr sz="1800" b="1">
                <a:solidFill>
                  <a:srgbClr val="212B35"/>
                </a:solidFill>
                <a:latin typeface="+mj-lt"/>
                <a:ea typeface="+mj-ea"/>
                <a:cs typeface="+mj-cs"/>
                <a:sym typeface="Helvetica"/>
              </a:defRPr>
            </a:pPr>
            <a:r>
              <a:t>Language</a:t>
            </a:r>
          </a:p>
          <a:p>
            <a:pPr marL="0" indent="0" defTabSz="457200">
              <a:spcBef>
                <a:spcPts val="0"/>
              </a:spcBef>
              <a:buSzTx/>
              <a:buNone/>
              <a:defRPr sz="1800" b="1">
                <a:solidFill>
                  <a:srgbClr val="212B35"/>
                </a:solidFill>
                <a:latin typeface="+mj-lt"/>
                <a:ea typeface="+mj-ea"/>
                <a:cs typeface="+mj-cs"/>
                <a:sym typeface="Helvetica"/>
              </a:defRPr>
            </a:pPr>
            <a:endParaRPr/>
          </a:p>
          <a:p>
            <a:pPr marL="0" indent="0" defTabSz="457200">
              <a:spcBef>
                <a:spcPts val="0"/>
              </a:spcBef>
              <a:buSzTx/>
              <a:buNone/>
              <a:defRPr sz="1800" b="1" u="sng">
                <a:solidFill>
                  <a:srgbClr val="212B35"/>
                </a:solidFill>
                <a:latin typeface="+mj-lt"/>
                <a:ea typeface="+mj-ea"/>
                <a:cs typeface="+mj-cs"/>
                <a:sym typeface="Helvetica"/>
              </a:defRPr>
            </a:pPr>
            <a:r>
              <a:t>Backroom:</a:t>
            </a:r>
          </a:p>
          <a:p>
            <a:pPr marL="0" indent="0" defTabSz="457200">
              <a:spcBef>
                <a:spcPts val="0"/>
              </a:spcBef>
              <a:buSzTx/>
              <a:buNone/>
              <a:defRPr sz="1800" b="1">
                <a:solidFill>
                  <a:srgbClr val="212B35"/>
                </a:solidFill>
                <a:latin typeface="+mj-lt"/>
                <a:ea typeface="+mj-ea"/>
                <a:cs typeface="+mj-cs"/>
                <a:sym typeface="Helvetica"/>
              </a:defRPr>
            </a:pPr>
            <a:r>
              <a:t>Integrated with shipping</a:t>
            </a:r>
          </a:p>
          <a:p>
            <a:pPr marL="0" indent="0" defTabSz="457200">
              <a:spcBef>
                <a:spcPts val="0"/>
              </a:spcBef>
              <a:buSzTx/>
              <a:buNone/>
              <a:defRPr sz="1800" b="1">
                <a:solidFill>
                  <a:srgbClr val="212B35"/>
                </a:solidFill>
                <a:latin typeface="+mj-lt"/>
                <a:ea typeface="+mj-ea"/>
                <a:cs typeface="+mj-cs"/>
                <a:sym typeface="Helvetica"/>
              </a:defRPr>
            </a:pPr>
            <a:r>
              <a:t>Tax calculation </a:t>
            </a:r>
          </a:p>
          <a:p>
            <a:pPr marL="0" indent="0" defTabSz="457200">
              <a:spcBef>
                <a:spcPts val="0"/>
              </a:spcBef>
              <a:buSzTx/>
              <a:buNone/>
              <a:defRPr sz="1800" b="1">
                <a:solidFill>
                  <a:srgbClr val="212B35"/>
                </a:solidFill>
                <a:latin typeface="+mj-lt"/>
                <a:ea typeface="+mj-ea"/>
                <a:cs typeface="+mj-cs"/>
                <a:sym typeface="Helvetica"/>
              </a:defRPr>
            </a:pPr>
            <a:r>
              <a:t>Fapiao generation</a:t>
            </a:r>
          </a:p>
        </p:txBody>
      </p:sp>
      <p:sp>
        <p:nvSpPr>
          <p:cNvPr id="187" name="Store management:…"/>
          <p:cNvSpPr txBox="1"/>
          <p:nvPr/>
        </p:nvSpPr>
        <p:spPr>
          <a:xfrm>
            <a:off x="5216476" y="2203576"/>
            <a:ext cx="4644978" cy="6667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43483">
              <a:defRPr sz="1700" b="1" u="sng">
                <a:solidFill>
                  <a:srgbClr val="212B35"/>
                </a:solidFill>
              </a:defRPr>
            </a:pPr>
            <a:r>
              <a:t>Store management:</a:t>
            </a:r>
          </a:p>
          <a:p>
            <a:pPr algn="l" defTabSz="443483">
              <a:defRPr sz="1700" b="1">
                <a:solidFill>
                  <a:srgbClr val="212B35"/>
                </a:solidFill>
              </a:defRPr>
            </a:pPr>
            <a:r>
              <a:t>Customer profile </a:t>
            </a:r>
          </a:p>
          <a:p>
            <a:pPr algn="l" defTabSz="443483">
              <a:defRPr sz="1700" b="1">
                <a:solidFill>
                  <a:srgbClr val="212B35"/>
                </a:solidFill>
              </a:defRPr>
            </a:pPr>
            <a:r>
              <a:t>Customer account creation</a:t>
            </a:r>
          </a:p>
          <a:p>
            <a:pPr algn="l" defTabSz="443483">
              <a:defRPr sz="1700" b="1">
                <a:solidFill>
                  <a:srgbClr val="212B35"/>
                </a:solidFill>
              </a:defRPr>
            </a:pPr>
            <a:r>
              <a:t>Fulfilment centre connection</a:t>
            </a:r>
          </a:p>
          <a:p>
            <a:pPr algn="l" defTabSz="443483">
              <a:defRPr sz="1700" b="1">
                <a:solidFill>
                  <a:srgbClr val="212B35"/>
                </a:solidFill>
              </a:defRPr>
            </a:pPr>
            <a:r>
              <a:t>Refunds</a:t>
            </a:r>
          </a:p>
          <a:p>
            <a:pPr algn="l" defTabSz="443483">
              <a:defRPr sz="1700" b="1">
                <a:solidFill>
                  <a:srgbClr val="212B35"/>
                </a:solidFill>
              </a:defRPr>
            </a:pPr>
            <a:r>
              <a:t>Email templates</a:t>
            </a:r>
          </a:p>
          <a:p>
            <a:pPr algn="l" defTabSz="443483">
              <a:defRPr sz="1700" b="1">
                <a:solidFill>
                  <a:srgbClr val="212B35"/>
                </a:solidFill>
              </a:defRPr>
            </a:pPr>
            <a:r>
              <a:t>Order fulfilment</a:t>
            </a:r>
          </a:p>
          <a:p>
            <a:pPr algn="l" defTabSz="443483">
              <a:defRPr sz="1700" b="1">
                <a:solidFill>
                  <a:srgbClr val="212B35"/>
                </a:solidFill>
              </a:defRPr>
            </a:pPr>
            <a:endParaRPr/>
          </a:p>
          <a:p>
            <a:pPr algn="l" defTabSz="443483">
              <a:defRPr sz="1700" b="1" u="sng">
                <a:solidFill>
                  <a:srgbClr val="212B35"/>
                </a:solidFill>
              </a:defRPr>
            </a:pPr>
            <a:r>
              <a:t>Marketing:</a:t>
            </a:r>
            <a:br/>
            <a:r>
              <a:rPr u="none"/>
              <a:t>SEO optimised</a:t>
            </a:r>
          </a:p>
          <a:p>
            <a:pPr algn="l" defTabSz="443483">
              <a:defRPr sz="1700" b="1">
                <a:solidFill>
                  <a:srgbClr val="212B35"/>
                </a:solidFill>
              </a:defRPr>
            </a:pPr>
            <a:r>
              <a:t>Generate Site map automatically</a:t>
            </a:r>
          </a:p>
          <a:p>
            <a:pPr algn="l" defTabSz="443483">
              <a:defRPr sz="1700" b="1">
                <a:solidFill>
                  <a:srgbClr val="212B35"/>
                </a:solidFill>
              </a:defRPr>
            </a:pPr>
            <a:r>
              <a:t>Discounts across the platform</a:t>
            </a:r>
          </a:p>
          <a:p>
            <a:pPr algn="l" defTabSz="443483">
              <a:defRPr sz="1700" b="1">
                <a:solidFill>
                  <a:srgbClr val="212B35"/>
                </a:solidFill>
              </a:defRPr>
            </a:pPr>
            <a:r>
              <a:t>Gift cards</a:t>
            </a:r>
          </a:p>
          <a:p>
            <a:pPr algn="l" defTabSz="443483">
              <a:defRPr sz="1700" b="1">
                <a:solidFill>
                  <a:srgbClr val="212B35"/>
                </a:solidFill>
              </a:defRPr>
            </a:pPr>
            <a:r>
              <a:t>Social media integration</a:t>
            </a:r>
          </a:p>
          <a:p>
            <a:pPr algn="l" defTabSz="443483">
              <a:defRPr sz="1700" b="1">
                <a:solidFill>
                  <a:srgbClr val="212B35"/>
                </a:solidFill>
              </a:defRPr>
            </a:pPr>
            <a:r>
              <a:t>Product reviews by customers</a:t>
            </a:r>
          </a:p>
          <a:p>
            <a:pPr algn="l" defTabSz="443483">
              <a:defRPr sz="1700" b="1">
                <a:solidFill>
                  <a:srgbClr val="212B35"/>
                </a:solidFill>
              </a:defRPr>
            </a:pPr>
            <a:r>
              <a:t>Email marketing integration</a:t>
            </a:r>
          </a:p>
          <a:p>
            <a:pPr algn="l" defTabSz="443483">
              <a:defRPr sz="1700" b="1">
                <a:solidFill>
                  <a:srgbClr val="212B35"/>
                </a:solidFill>
              </a:defRPr>
            </a:pPr>
            <a:endParaRPr/>
          </a:p>
          <a:p>
            <a:pPr algn="l" defTabSz="443483">
              <a:defRPr sz="1700" b="1" u="sng">
                <a:solidFill>
                  <a:srgbClr val="212B35"/>
                </a:solidFill>
              </a:defRPr>
            </a:pPr>
            <a:r>
              <a:t>Product:</a:t>
            </a:r>
          </a:p>
          <a:p>
            <a:pPr algn="l" defTabSz="443483">
              <a:defRPr sz="1700" b="1">
                <a:solidFill>
                  <a:srgbClr val="212B35"/>
                </a:solidFill>
              </a:defRPr>
            </a:pPr>
            <a:r>
              <a:t>Inventory management</a:t>
            </a:r>
          </a:p>
          <a:p>
            <a:pPr algn="l" defTabSz="443483">
              <a:defRPr sz="1700" b="1">
                <a:solidFill>
                  <a:srgbClr val="212B35"/>
                </a:solidFill>
              </a:defRPr>
            </a:pPr>
            <a:r>
              <a:t>Product variants</a:t>
            </a:r>
          </a:p>
          <a:p>
            <a:pPr algn="l" defTabSz="443483">
              <a:defRPr sz="1700" b="1">
                <a:solidFill>
                  <a:srgbClr val="212B35"/>
                </a:solidFill>
              </a:defRPr>
            </a:pPr>
            <a:r>
              <a:t>Product organisation e.g. category </a:t>
            </a:r>
          </a:p>
          <a:p>
            <a:pPr algn="l" defTabSz="443483">
              <a:defRPr sz="1700" b="1">
                <a:solidFill>
                  <a:srgbClr val="212B35"/>
                </a:solidFill>
              </a:defRPr>
            </a:pPr>
            <a:r>
              <a:t>Multiple images per product</a:t>
            </a:r>
          </a:p>
          <a:p>
            <a:pPr algn="l" defTabSz="443483">
              <a:defRPr sz="1700" b="1">
                <a:solidFill>
                  <a:srgbClr val="212B35"/>
                </a:solidFill>
              </a:defRPr>
            </a:pPr>
            <a:r>
              <a:t>Digital product direct download</a:t>
            </a:r>
          </a:p>
          <a:p>
            <a:pPr algn="l" defTabSz="443483">
              <a:defRPr sz="1700" b="1">
                <a:solidFill>
                  <a:srgbClr val="212B35"/>
                </a:solidFill>
              </a:defRPr>
            </a:pPr>
            <a:r>
              <a:t>Import/export csv</a:t>
            </a:r>
          </a:p>
        </p:txBody>
      </p:sp>
      <p:sp>
        <p:nvSpPr>
          <p:cNvPr id="188" name="Analytics:…"/>
          <p:cNvSpPr txBox="1"/>
          <p:nvPr/>
        </p:nvSpPr>
        <p:spPr>
          <a:xfrm>
            <a:off x="9029700" y="2203576"/>
            <a:ext cx="4644977" cy="6667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defRPr sz="1800" b="1" u="sng">
                <a:solidFill>
                  <a:srgbClr val="212B35"/>
                </a:solidFill>
              </a:defRPr>
            </a:pPr>
            <a:r>
              <a:t>Analytics:</a:t>
            </a:r>
          </a:p>
          <a:p>
            <a:pPr algn="l" defTabSz="457200">
              <a:defRPr sz="1800" b="1">
                <a:solidFill>
                  <a:srgbClr val="212B35"/>
                </a:solidFill>
              </a:defRPr>
            </a:pPr>
            <a:r>
              <a:t>Dashboard</a:t>
            </a:r>
          </a:p>
          <a:p>
            <a:pPr algn="l" defTabSz="457200">
              <a:defRPr sz="1800" b="1">
                <a:solidFill>
                  <a:srgbClr val="212B35"/>
                </a:solidFill>
              </a:defRPr>
            </a:pPr>
            <a:r>
              <a:t>Product reports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echnology"/>
          <p:cNvSpPr txBox="1">
            <a:spLocks noGrp="1"/>
          </p:cNvSpPr>
          <p:nvPr>
            <p:ph type="title"/>
          </p:nvPr>
        </p:nvSpPr>
        <p:spPr>
          <a:xfrm>
            <a:off x="770283" y="135282"/>
            <a:ext cx="11861801" cy="3175001"/>
          </a:xfrm>
          <a:prstGeom prst="rect">
            <a:avLst/>
          </a:prstGeom>
        </p:spPr>
        <p:txBody>
          <a:bodyPr/>
          <a:lstStyle/>
          <a:p>
            <a:r>
              <a:t>4.	Technology</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 name="Tiger Commerce Outline.jpg" descr="Tiger Commerce Outline.jpg"/>
          <p:cNvPicPr>
            <a:picLocks noGrp="1" noChangeAspect="1"/>
          </p:cNvPicPr>
          <p:nvPr>
            <p:ph type="pic" idx="13"/>
          </p:nvPr>
        </p:nvPicPr>
        <p:blipFill>
          <a:blip r:embed="rId2">
            <a:extLst/>
          </a:blip>
          <a:stretch>
            <a:fillRect/>
          </a:stretch>
        </p:blipFill>
        <p:spPr>
          <a:xfrm>
            <a:off x="1391853" y="1384296"/>
            <a:ext cx="10221094" cy="7594604"/>
          </a:xfrm>
          <a:prstGeom prst="rect">
            <a:avLst/>
          </a:prstGeom>
        </p:spPr>
      </p:pic>
      <p:sp>
        <p:nvSpPr>
          <p:cNvPr id="193" name="Technology overview"/>
          <p:cNvSpPr txBox="1">
            <a:spLocks noGrp="1"/>
          </p:cNvSpPr>
          <p:nvPr>
            <p:ph type="title"/>
          </p:nvPr>
        </p:nvSpPr>
        <p:spPr>
          <a:xfrm>
            <a:off x="711200" y="-159582"/>
            <a:ext cx="5791200" cy="1701801"/>
          </a:xfrm>
          <a:prstGeom prst="rect">
            <a:avLst/>
          </a:prstGeom>
        </p:spPr>
        <p:txBody>
          <a:bodyPr/>
          <a:lstStyle/>
          <a:p>
            <a:r>
              <a:t>Technology overview</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Finance"/>
          <p:cNvSpPr txBox="1">
            <a:spLocks noGrp="1"/>
          </p:cNvSpPr>
          <p:nvPr>
            <p:ph type="title"/>
          </p:nvPr>
        </p:nvSpPr>
        <p:spPr>
          <a:xfrm>
            <a:off x="796787" y="175039"/>
            <a:ext cx="11861801" cy="3175001"/>
          </a:xfrm>
          <a:prstGeom prst="rect">
            <a:avLst/>
          </a:prstGeom>
        </p:spPr>
        <p:txBody>
          <a:bodyPr/>
          <a:lstStyle/>
          <a:p>
            <a:r>
              <a:t>5.	Legal</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Finance"/>
          <p:cNvSpPr txBox="1">
            <a:spLocks noGrp="1"/>
          </p:cNvSpPr>
          <p:nvPr>
            <p:ph type="title" idx="4294967295"/>
          </p:nvPr>
        </p:nvSpPr>
        <p:spPr>
          <a:xfrm>
            <a:off x="717273" y="1881807"/>
            <a:ext cx="11861801" cy="4903306"/>
          </a:xfrm>
          <a:prstGeom prst="rect">
            <a:avLst/>
          </a:prstGeom>
        </p:spPr>
        <p:txBody>
          <a:bodyPr/>
          <a:lstStyle/>
          <a:p>
            <a:br/>
            <a:br/>
            <a:br/>
            <a:br/>
            <a:endParaRPr/>
          </a:p>
        </p:txBody>
      </p:sp>
      <p:sp>
        <p:nvSpPr>
          <p:cNvPr id="198" name="Finance"/>
          <p:cNvSpPr txBox="1"/>
          <p:nvPr/>
        </p:nvSpPr>
        <p:spPr>
          <a:xfrm>
            <a:off x="1016827" y="7063409"/>
            <a:ext cx="10971145" cy="1839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fontScale="55000" lnSpcReduction="20000"/>
          </a:bodyPr>
          <a:lstStyle/>
          <a:p>
            <a:pPr marL="228600" indent="-228600" algn="l" defTabSz="233679">
              <a:lnSpc>
                <a:spcPct val="80000"/>
              </a:lnSpc>
              <a:buSzPct val="100000"/>
              <a:buFont typeface="Arial"/>
              <a:buChar char="•"/>
              <a:defRPr sz="1200">
                <a:latin typeface="Helvetica Neue Light"/>
                <a:ea typeface="Helvetica Neue Light"/>
                <a:cs typeface="Helvetica Neue Light"/>
                <a:sym typeface="Helvetica Neue Light"/>
              </a:defRPr>
            </a:pPr>
            <a:r>
              <a:t>Parent Link runs the shop and future online sales of WAB </a:t>
            </a:r>
            <a:br/>
            <a:r>
              <a:t>Tiger Merchandise.</a:t>
            </a:r>
            <a:endParaRPr sz="400"/>
          </a:p>
          <a:p>
            <a:pPr algn="l" defTabSz="233679">
              <a:lnSpc>
                <a:spcPct val="80000"/>
              </a:lnSpc>
              <a:defRPr sz="4800">
                <a:latin typeface="Helvetica Neue Light"/>
                <a:ea typeface="Helvetica Neue Light"/>
                <a:cs typeface="Helvetica Neue Light"/>
                <a:sym typeface="Helvetica Neue Light"/>
              </a:defRPr>
            </a:pPr>
            <a:endParaRPr sz="400"/>
          </a:p>
          <a:p>
            <a:pPr marL="228600" indent="-228600" algn="l" defTabSz="233679">
              <a:lnSpc>
                <a:spcPct val="80000"/>
              </a:lnSpc>
              <a:buSzPct val="100000"/>
              <a:buFont typeface="Arial"/>
              <a:buChar char="•"/>
              <a:defRPr sz="1200">
                <a:latin typeface="Helvetica Neue Light"/>
                <a:ea typeface="Helvetica Neue Light"/>
                <a:cs typeface="Helvetica Neue Light"/>
                <a:sym typeface="Helvetica Neue Light"/>
              </a:defRPr>
            </a:pPr>
            <a:r>
              <a:t>Parent Link does </a:t>
            </a:r>
            <a:r>
              <a:rPr u="sng"/>
              <a:t>not</a:t>
            </a:r>
            <a:r>
              <a:t> have a legal entity.</a:t>
            </a:r>
            <a:endParaRPr sz="400"/>
          </a:p>
          <a:p>
            <a:pPr marL="228600" indent="-228600" algn="l" defTabSz="233679">
              <a:lnSpc>
                <a:spcPct val="80000"/>
              </a:lnSpc>
              <a:buSzPct val="100000"/>
              <a:buFont typeface="Arial"/>
              <a:buChar char="•"/>
              <a:defRPr sz="4800">
                <a:latin typeface="Helvetica Neue Light"/>
                <a:ea typeface="Helvetica Neue Light"/>
                <a:cs typeface="Helvetica Neue Light"/>
                <a:sym typeface="Helvetica Neue Light"/>
              </a:defRPr>
            </a:pPr>
            <a:endParaRPr sz="400"/>
          </a:p>
          <a:p>
            <a:pPr marL="228600" indent="-228600" algn="l" defTabSz="233679">
              <a:lnSpc>
                <a:spcPct val="80000"/>
              </a:lnSpc>
              <a:buSzPct val="100000"/>
              <a:buFont typeface="Arial"/>
              <a:buChar char="•"/>
              <a:defRPr sz="1200">
                <a:latin typeface="Helvetica Neue Light"/>
                <a:ea typeface="Helvetica Neue Light"/>
                <a:cs typeface="Helvetica Neue Light"/>
                <a:sym typeface="Helvetica Neue Light"/>
              </a:defRPr>
            </a:pPr>
            <a:r>
              <a:t>WAB has to apply for the necessary licenses, bank accounts and legal documents. WAB is very supportive.</a:t>
            </a:r>
            <a:endParaRPr sz="400"/>
          </a:p>
          <a:p>
            <a:pPr marL="228600" indent="-228600" algn="l" defTabSz="233679">
              <a:lnSpc>
                <a:spcPct val="80000"/>
              </a:lnSpc>
              <a:buSzPct val="100000"/>
              <a:buFont typeface="Arial"/>
              <a:buChar char="•"/>
              <a:defRPr sz="4800">
                <a:latin typeface="Helvetica Neue Light"/>
                <a:ea typeface="Helvetica Neue Light"/>
                <a:cs typeface="Helvetica Neue Light"/>
                <a:sym typeface="Helvetica Neue Light"/>
              </a:defRPr>
            </a:pPr>
            <a:endParaRPr sz="400"/>
          </a:p>
          <a:p>
            <a:pPr marL="228600" indent="-228600" algn="l" defTabSz="233679">
              <a:lnSpc>
                <a:spcPct val="80000"/>
              </a:lnSpc>
              <a:buSzPct val="100000"/>
              <a:buFont typeface="Arial"/>
              <a:buChar char="•"/>
              <a:defRPr sz="1200">
                <a:latin typeface="Helvetica Neue Light"/>
                <a:ea typeface="Helvetica Neue Light"/>
                <a:cs typeface="Helvetica Neue Light"/>
                <a:sym typeface="Helvetica Neue Light"/>
              </a:defRPr>
            </a:pPr>
            <a:r>
              <a:t>WAB has to approve this project.</a:t>
            </a:r>
            <a:endParaRPr sz="400"/>
          </a:p>
          <a:p>
            <a:pPr marL="228600" indent="-228600" algn="l" defTabSz="233679">
              <a:lnSpc>
                <a:spcPct val="80000"/>
              </a:lnSpc>
              <a:buSzPct val="100000"/>
              <a:buFont typeface="Arial"/>
              <a:buChar char="•"/>
              <a:defRPr sz="4800">
                <a:latin typeface="Helvetica Neue Light"/>
                <a:ea typeface="Helvetica Neue Light"/>
                <a:cs typeface="Helvetica Neue Light"/>
                <a:sym typeface="Helvetica Neue Light"/>
              </a:defRPr>
            </a:pPr>
            <a:endParaRPr sz="400"/>
          </a:p>
          <a:p>
            <a:pPr marL="228600" indent="-228600" algn="l" defTabSz="233679">
              <a:lnSpc>
                <a:spcPct val="80000"/>
              </a:lnSpc>
              <a:buSzPct val="100000"/>
              <a:buFont typeface="Arial"/>
              <a:buChar char="•"/>
              <a:defRPr sz="1200">
                <a:latin typeface="Helvetica Neue Light"/>
                <a:ea typeface="Helvetica Neue Light"/>
                <a:cs typeface="Helvetica Neue Light"/>
                <a:sym typeface="Helvetica Neue Light"/>
              </a:defRPr>
            </a:pPr>
            <a:r>
              <a:t>WAB agrees to team up and there seem to be no legal nor financial veto’s from the school. However, no official decision has been made on the project. </a:t>
            </a:r>
            <a:endParaRPr sz="400"/>
          </a:p>
          <a:p>
            <a:pPr marL="228600" indent="-228600" algn="l" defTabSz="233679">
              <a:lnSpc>
                <a:spcPct val="80000"/>
              </a:lnSpc>
              <a:buSzPct val="100000"/>
              <a:buFont typeface="Arial"/>
              <a:buChar char="•"/>
              <a:defRPr sz="4800">
                <a:latin typeface="Helvetica Neue Light"/>
                <a:ea typeface="Helvetica Neue Light"/>
                <a:cs typeface="Helvetica Neue Light"/>
                <a:sym typeface="Helvetica Neue Light"/>
              </a:defRPr>
            </a:pPr>
            <a:endParaRPr sz="400"/>
          </a:p>
          <a:p>
            <a:pPr marL="228600" indent="-228600" algn="l" defTabSz="233679">
              <a:lnSpc>
                <a:spcPct val="80000"/>
              </a:lnSpc>
              <a:buSzPct val="100000"/>
              <a:buFont typeface="Arial"/>
              <a:buChar char="•"/>
              <a:defRPr sz="4800">
                <a:latin typeface="Helvetica Neue Light"/>
                <a:ea typeface="Helvetica Neue Light"/>
                <a:cs typeface="Helvetica Neue Light"/>
                <a:sym typeface="Helvetica Neue Light"/>
              </a:defRPr>
            </a:pPr>
            <a:endParaRPr sz="400"/>
          </a:p>
          <a:p>
            <a:pPr marL="228600" indent="-228600" algn="l" defTabSz="233679">
              <a:lnSpc>
                <a:spcPct val="80000"/>
              </a:lnSpc>
              <a:buSzPct val="100000"/>
              <a:buFont typeface="Arial"/>
              <a:buChar char="•"/>
              <a:defRPr sz="4800">
                <a:latin typeface="Helvetica Neue Light"/>
                <a:ea typeface="Helvetica Neue Light"/>
                <a:cs typeface="Helvetica Neue Light"/>
                <a:sym typeface="Helvetica Neue Light"/>
              </a:defRPr>
            </a:pPr>
            <a:endParaRPr sz="400"/>
          </a:p>
          <a:p>
            <a:pPr marL="228600" indent="-228600" algn="l" defTabSz="233679">
              <a:lnSpc>
                <a:spcPct val="80000"/>
              </a:lnSpc>
              <a:buSzPct val="100000"/>
              <a:buFont typeface="Arial"/>
              <a:buChar char="•"/>
              <a:defRPr sz="4800">
                <a:latin typeface="Helvetica Neue Light"/>
                <a:ea typeface="Helvetica Neue Light"/>
                <a:cs typeface="Helvetica Neue Light"/>
                <a:sym typeface="Helvetica Neue Light"/>
              </a:defRPr>
            </a:pPr>
            <a:endParaRPr sz="400"/>
          </a:p>
          <a:p>
            <a:pPr marL="2743200" indent="-2743200" algn="l" defTabSz="233679">
              <a:lnSpc>
                <a:spcPct val="80000"/>
              </a:lnSpc>
              <a:buSzPct val="100000"/>
              <a:buFont typeface="Arial"/>
              <a:buChar char="•"/>
              <a:defRPr sz="400">
                <a:latin typeface="Helvetica Neue Light"/>
                <a:ea typeface="Helvetica Neue Light"/>
                <a:cs typeface="Helvetica Neue Light"/>
                <a:sym typeface="Helvetica Neue Light"/>
              </a:defRPr>
            </a:pPr>
            <a:br>
              <a:rPr sz="4800"/>
            </a:br>
            <a:br>
              <a:rPr sz="4800"/>
            </a:br>
            <a:br>
              <a:rPr sz="4800"/>
            </a:br>
            <a:br>
              <a:rPr sz="4800"/>
            </a:br>
            <a:endParaRPr sz="4800"/>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Finance"/>
          <p:cNvSpPr txBox="1">
            <a:spLocks noGrp="1"/>
          </p:cNvSpPr>
          <p:nvPr>
            <p:ph type="title"/>
          </p:nvPr>
        </p:nvSpPr>
        <p:spPr>
          <a:xfrm>
            <a:off x="1499152" y="161786"/>
            <a:ext cx="11861801" cy="3175001"/>
          </a:xfrm>
          <a:prstGeom prst="rect">
            <a:avLst/>
          </a:prstGeom>
        </p:spPr>
        <p:txBody>
          <a:bodyPr/>
          <a:lstStyle/>
          <a:p>
            <a:r>
              <a:t>6.	Finance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Objectives"/>
          <p:cNvSpPr txBox="1">
            <a:spLocks noGrp="1"/>
          </p:cNvSpPr>
          <p:nvPr>
            <p:ph type="title"/>
          </p:nvPr>
        </p:nvSpPr>
        <p:spPr>
          <a:prstGeom prst="rect">
            <a:avLst/>
          </a:prstGeom>
        </p:spPr>
        <p:txBody>
          <a:bodyPr/>
          <a:lstStyle/>
          <a:p>
            <a:r>
              <a:t>1.  Current situation</a:t>
            </a:r>
          </a:p>
        </p:txBody>
      </p:sp>
      <p:sp>
        <p:nvSpPr>
          <p:cNvPr id="134" name="Offer WAB Tiger merchandise to customers 24/7…"/>
          <p:cNvSpPr txBox="1">
            <a:spLocks noGrp="1"/>
          </p:cNvSpPr>
          <p:nvPr>
            <p:ph type="body" idx="1"/>
          </p:nvPr>
        </p:nvSpPr>
        <p:spPr>
          <a:prstGeom prst="rect">
            <a:avLst/>
          </a:prstGeom>
        </p:spPr>
        <p:txBody>
          <a:bodyPr/>
          <a:lstStyle/>
          <a:p>
            <a:r>
              <a:t>Parent Link sells WAB Tiger merchandise at one shop.</a:t>
            </a:r>
          </a:p>
          <a:p>
            <a:r>
              <a:t>The Tiger Den is located in WAB’s Elementary school.</a:t>
            </a:r>
          </a:p>
          <a:p>
            <a:r>
              <a:t>Volunteers run the shop. </a:t>
            </a:r>
          </a:p>
          <a:p>
            <a:r>
              <a:t>Shopping hours are limited.  </a:t>
            </a:r>
          </a:p>
          <a:p>
            <a:r>
              <a:t>Tiger plays valuable role in the community</a:t>
            </a:r>
          </a:p>
          <a:p>
            <a:r>
              <a:t>Legal and financial aspects held by WAB</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Detailed budget"/>
          <p:cNvSpPr txBox="1">
            <a:spLocks noGrp="1"/>
          </p:cNvSpPr>
          <p:nvPr>
            <p:ph type="title"/>
          </p:nvPr>
        </p:nvSpPr>
        <p:spPr>
          <a:prstGeom prst="rect">
            <a:avLst/>
          </a:prstGeom>
        </p:spPr>
        <p:txBody>
          <a:bodyPr/>
          <a:lstStyle/>
          <a:p>
            <a:r>
              <a:t>Detailed budget</a:t>
            </a:r>
          </a:p>
        </p:txBody>
      </p:sp>
      <p:sp>
        <p:nvSpPr>
          <p:cNvPr id="203" name="https://www.shopify.com…"/>
          <p:cNvSpPr txBox="1"/>
          <p:nvPr/>
        </p:nvSpPr>
        <p:spPr>
          <a:xfrm>
            <a:off x="571500" y="2222500"/>
            <a:ext cx="11861800" cy="22879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457200" indent="-457200" algn="l">
              <a:spcBef>
                <a:spcPts val="4200"/>
              </a:spcBef>
              <a:buSzPct val="75000"/>
              <a:buFont typeface="Helvetica Neue"/>
              <a:buChar char="•"/>
              <a:defRPr>
                <a:latin typeface="Helvetica Neue Light"/>
                <a:ea typeface="Helvetica Neue Light"/>
                <a:cs typeface="Helvetica Neue Light"/>
                <a:sym typeface="Helvetica Neue Light"/>
              </a:defRPr>
            </a:pPr>
            <a:r>
              <a:t>The Parent Link cash flow runs via the WAB financial system (profit centre).</a:t>
            </a:r>
          </a:p>
          <a:p>
            <a:pPr marL="457200" indent="-457200" algn="l">
              <a:spcBef>
                <a:spcPts val="4200"/>
              </a:spcBef>
              <a:buSzPct val="75000"/>
              <a:buFont typeface="Helvetica Neue"/>
              <a:buChar char="•"/>
              <a:defRPr>
                <a:latin typeface="Helvetica Neue Light"/>
                <a:ea typeface="Helvetica Neue Light"/>
                <a:cs typeface="Helvetica Neue Light"/>
                <a:sym typeface="Helvetica Neue Light"/>
              </a:defRPr>
            </a:pPr>
            <a:r>
              <a:t>Currently there is no visibility into the Tiger Den revenues.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Budget"/>
          <p:cNvSpPr txBox="1">
            <a:spLocks noGrp="1"/>
          </p:cNvSpPr>
          <p:nvPr>
            <p:ph type="title"/>
          </p:nvPr>
        </p:nvSpPr>
        <p:spPr>
          <a:xfrm>
            <a:off x="1423996" y="78023"/>
            <a:ext cx="11861801" cy="1397001"/>
          </a:xfrm>
          <a:prstGeom prst="rect">
            <a:avLst/>
          </a:prstGeom>
        </p:spPr>
        <p:txBody>
          <a:bodyPr/>
          <a:lstStyle/>
          <a:p>
            <a:r>
              <a:t>Budget</a:t>
            </a:r>
          </a:p>
        </p:txBody>
      </p:sp>
      <p:graphicFrame>
        <p:nvGraphicFramePr>
          <p:cNvPr id="206" name="2D Line Chart"/>
          <p:cNvGraphicFramePr/>
          <p:nvPr/>
        </p:nvGraphicFramePr>
        <p:xfrm>
          <a:off x="1729197" y="3613665"/>
          <a:ext cx="9546396" cy="4943930"/>
        </p:xfrm>
        <a:graphic>
          <a:graphicData uri="http://schemas.openxmlformats.org/drawingml/2006/chart">
            <c:chart xmlns:c="http://schemas.openxmlformats.org/drawingml/2006/chart" xmlns:r="http://schemas.openxmlformats.org/officeDocument/2006/relationships" r:id="rId2"/>
          </a:graphicData>
        </a:graphic>
      </p:graphicFrame>
      <p:sp>
        <p:nvSpPr>
          <p:cNvPr id="207" name="Assume 1,000 students spend average of RMB150 per year in year one."/>
          <p:cNvSpPr txBox="1"/>
          <p:nvPr/>
        </p:nvSpPr>
        <p:spPr>
          <a:xfrm>
            <a:off x="1414362" y="2182812"/>
            <a:ext cx="9861234" cy="1205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a:latin typeface="Helvetica Neue Light"/>
                <a:ea typeface="Helvetica Neue Light"/>
                <a:cs typeface="Helvetica Neue Light"/>
                <a:sym typeface="Helvetica Neue Light"/>
              </a:defRPr>
            </a:pPr>
            <a:r>
              <a:t>Assume 1,000 students spend on average RMB150 per year in year one.</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Promotion"/>
          <p:cNvSpPr txBox="1">
            <a:spLocks noGrp="1"/>
          </p:cNvSpPr>
          <p:nvPr>
            <p:ph type="title"/>
          </p:nvPr>
        </p:nvSpPr>
        <p:spPr>
          <a:xfrm>
            <a:off x="823291" y="175039"/>
            <a:ext cx="11861801" cy="3175001"/>
          </a:xfrm>
          <a:prstGeom prst="rect">
            <a:avLst/>
          </a:prstGeom>
        </p:spPr>
        <p:txBody>
          <a:bodyPr/>
          <a:lstStyle/>
          <a:p>
            <a:r>
              <a:t>7.	Promotion / marketing</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Promotion of the store…"/>
          <p:cNvSpPr txBox="1">
            <a:spLocks noGrp="1"/>
          </p:cNvSpPr>
          <p:nvPr>
            <p:ph type="body" idx="1"/>
          </p:nvPr>
        </p:nvSpPr>
        <p:spPr>
          <a:xfrm>
            <a:off x="838200" y="2815258"/>
            <a:ext cx="11861800" cy="6667501"/>
          </a:xfrm>
          <a:prstGeom prst="rect">
            <a:avLst/>
          </a:prstGeom>
        </p:spPr>
        <p:txBody>
          <a:bodyPr/>
          <a:lstStyle/>
          <a:p>
            <a:pPr marL="0" indent="0">
              <a:buSzTx/>
              <a:buNone/>
            </a:pPr>
            <a:r>
              <a:t>Promotion of the store will be done via:</a:t>
            </a:r>
          </a:p>
          <a:p>
            <a:r>
              <a:t>the shop/Tiger Den (maybe signs at MS and HS)</a:t>
            </a:r>
          </a:p>
          <a:p>
            <a:r>
              <a:t>WAB weekly</a:t>
            </a:r>
          </a:p>
          <a:p>
            <a:r>
              <a:t>Social media </a:t>
            </a:r>
          </a:p>
          <a:p>
            <a:r>
              <a:t>Print advertising</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el 1"/>
          <p:cNvSpPr txBox="1">
            <a:spLocks noGrp="1"/>
          </p:cNvSpPr>
          <p:nvPr>
            <p:ph type="title"/>
          </p:nvPr>
        </p:nvSpPr>
        <p:spPr>
          <a:xfrm>
            <a:off x="889551" y="410323"/>
            <a:ext cx="11861801" cy="1397001"/>
          </a:xfrm>
          <a:prstGeom prst="rect">
            <a:avLst/>
          </a:prstGeom>
        </p:spPr>
        <p:txBody>
          <a:bodyPr/>
          <a:lstStyle/>
          <a:p>
            <a:r>
              <a:t>8.	Workflow</a:t>
            </a:r>
          </a:p>
        </p:txBody>
      </p:sp>
      <p:sp>
        <p:nvSpPr>
          <p:cNvPr id="214" name="Tijdelijke aanduiding voor tekst 2"/>
          <p:cNvSpPr txBox="1">
            <a:spLocks noGrp="1"/>
          </p:cNvSpPr>
          <p:nvPr>
            <p:ph type="body" idx="1"/>
          </p:nvPr>
        </p:nvSpPr>
        <p:spPr>
          <a:prstGeom prst="rect">
            <a:avLst/>
          </a:prstGeom>
        </p:spPr>
        <p:txBody>
          <a:bodyPr/>
          <a:lstStyle/>
          <a:p>
            <a:r>
              <a:rPr dirty="0"/>
              <a:t>A)	Ordering</a:t>
            </a:r>
          </a:p>
        </p:txBody>
      </p:sp>
      <p:grpSp>
        <p:nvGrpSpPr>
          <p:cNvPr id="217" name="Stroomdiagram: Document 5"/>
          <p:cNvGrpSpPr/>
          <p:nvPr/>
        </p:nvGrpSpPr>
        <p:grpSpPr>
          <a:xfrm>
            <a:off x="1035065" y="3990447"/>
            <a:ext cx="1549369" cy="880413"/>
            <a:chOff x="0" y="0"/>
            <a:chExt cx="1549368" cy="880411"/>
          </a:xfrm>
        </p:grpSpPr>
        <p:sp>
          <p:nvSpPr>
            <p:cNvPr id="215" name="Shape"/>
            <p:cNvSpPr/>
            <p:nvPr/>
          </p:nvSpPr>
          <p:spPr>
            <a:xfrm>
              <a:off x="0" y="0"/>
              <a:ext cx="1549369" cy="880412"/>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00"/>
            </a:solidFill>
            <a:ln w="25400" cap="flat">
              <a:solidFill>
                <a:schemeClr val="accent1"/>
              </a:solidFill>
              <a:prstDash val="solid"/>
              <a:round/>
            </a:ln>
            <a:effectLst/>
          </p:spPr>
          <p:txBody>
            <a:bodyPr wrap="square" lIns="50800" tIns="50800" rIns="50800" bIns="50800" numCol="1" anchor="ctr">
              <a:noAutofit/>
            </a:bodyPr>
            <a:lstStyle/>
            <a:p>
              <a:pPr>
                <a:defRPr sz="2000">
                  <a:latin typeface="+mn-lt"/>
                  <a:ea typeface="+mn-ea"/>
                  <a:cs typeface="+mn-cs"/>
                  <a:sym typeface="Helvetica Neue"/>
                </a:defRPr>
              </a:pPr>
              <a:endParaRPr/>
            </a:p>
          </p:txBody>
        </p:sp>
        <p:sp>
          <p:nvSpPr>
            <p:cNvPr id="216" name="Order…"/>
            <p:cNvSpPr txBox="1"/>
            <p:nvPr/>
          </p:nvSpPr>
          <p:spPr>
            <a:xfrm>
              <a:off x="0" y="5534"/>
              <a:ext cx="1549369" cy="7040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defRPr sz="2000">
                  <a:latin typeface="+mn-lt"/>
                  <a:ea typeface="+mn-ea"/>
                  <a:cs typeface="+mn-cs"/>
                  <a:sym typeface="Helvetica Neue"/>
                </a:defRPr>
              </a:pPr>
              <a:r>
                <a:t>Order</a:t>
              </a:r>
            </a:p>
            <a:p>
              <a:pPr>
                <a:defRPr sz="2000">
                  <a:latin typeface="+mn-lt"/>
                  <a:ea typeface="+mn-ea"/>
                  <a:cs typeface="+mn-cs"/>
                  <a:sym typeface="Helvetica Neue"/>
                </a:defRPr>
              </a:pPr>
              <a:r>
                <a:t>in shop</a:t>
              </a:r>
            </a:p>
          </p:txBody>
        </p:sp>
      </p:grpSp>
      <p:grpSp>
        <p:nvGrpSpPr>
          <p:cNvPr id="220" name="Stroomdiagram: Voorbereiding 6"/>
          <p:cNvGrpSpPr/>
          <p:nvPr/>
        </p:nvGrpSpPr>
        <p:grpSpPr>
          <a:xfrm>
            <a:off x="889551" y="5386227"/>
            <a:ext cx="1840397" cy="1302921"/>
            <a:chOff x="0" y="0"/>
            <a:chExt cx="1840395" cy="1302920"/>
          </a:xfrm>
        </p:grpSpPr>
        <p:sp>
          <p:nvSpPr>
            <p:cNvPr id="218" name="Shape"/>
            <p:cNvSpPr/>
            <p:nvPr/>
          </p:nvSpPr>
          <p:spPr>
            <a:xfrm flipH="1">
              <a:off x="0" y="-1"/>
              <a:ext cx="1840397" cy="130292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200">
                  <a:latin typeface="+mn-lt"/>
                  <a:ea typeface="+mn-ea"/>
                  <a:cs typeface="+mn-cs"/>
                  <a:sym typeface="Helvetica Neue"/>
                </a:defRPr>
              </a:pPr>
              <a:endParaRPr/>
            </a:p>
          </p:txBody>
        </p:sp>
        <p:sp>
          <p:nvSpPr>
            <p:cNvPr id="219" name="Checking online orders"/>
            <p:cNvSpPr txBox="1"/>
            <p:nvPr/>
          </p:nvSpPr>
          <p:spPr>
            <a:xfrm>
              <a:off x="368079" y="5894"/>
              <a:ext cx="1104239" cy="12911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defRPr sz="1200">
                  <a:latin typeface="+mn-lt"/>
                  <a:ea typeface="+mn-ea"/>
                  <a:cs typeface="+mn-cs"/>
                  <a:sym typeface="Helvetica Neue"/>
                </a:defRPr>
              </a:pPr>
              <a:endParaRPr/>
            </a:p>
            <a:p>
              <a:pPr>
                <a:defRPr sz="1800">
                  <a:latin typeface="+mn-lt"/>
                  <a:ea typeface="+mn-ea"/>
                  <a:cs typeface="+mn-cs"/>
                  <a:sym typeface="Helvetica Neue"/>
                </a:defRPr>
              </a:pPr>
              <a:r>
                <a:t>Checking online orders</a:t>
              </a:r>
            </a:p>
          </p:txBody>
        </p:sp>
      </p:grpSp>
      <p:grpSp>
        <p:nvGrpSpPr>
          <p:cNvPr id="223" name="Stroomdiagram: Voorbereiding 8"/>
          <p:cNvGrpSpPr/>
          <p:nvPr/>
        </p:nvGrpSpPr>
        <p:grpSpPr>
          <a:xfrm>
            <a:off x="3805030" y="4496503"/>
            <a:ext cx="1722784" cy="1212800"/>
            <a:chOff x="0" y="0"/>
            <a:chExt cx="1722783" cy="1212799"/>
          </a:xfrm>
        </p:grpSpPr>
        <p:sp>
          <p:nvSpPr>
            <p:cNvPr id="221" name="Shape"/>
            <p:cNvSpPr/>
            <p:nvPr/>
          </p:nvSpPr>
          <p:spPr>
            <a:xfrm flipH="1">
              <a:off x="0" y="139605"/>
              <a:ext cx="1722784" cy="93359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latin typeface="+mn-lt"/>
                  <a:ea typeface="+mn-ea"/>
                  <a:cs typeface="+mn-cs"/>
                  <a:sym typeface="Helvetica Neue"/>
                </a:defRPr>
              </a:pPr>
              <a:endParaRPr/>
            </a:p>
          </p:txBody>
        </p:sp>
        <p:sp>
          <p:nvSpPr>
            <p:cNvPr id="222" name="Check stock inventory"/>
            <p:cNvSpPr txBox="1"/>
            <p:nvPr/>
          </p:nvSpPr>
          <p:spPr>
            <a:xfrm>
              <a:off x="344557" y="0"/>
              <a:ext cx="1033670" cy="1212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r>
                <a:t>Check stock inventory</a:t>
              </a:r>
            </a:p>
          </p:txBody>
        </p:sp>
      </p:grpSp>
      <p:grpSp>
        <p:nvGrpSpPr>
          <p:cNvPr id="226" name="Stroomdiagram: Opgeslagen gegevens 9"/>
          <p:cNvGrpSpPr/>
          <p:nvPr/>
        </p:nvGrpSpPr>
        <p:grpSpPr>
          <a:xfrm>
            <a:off x="3805029" y="7983304"/>
            <a:ext cx="1441178" cy="810481"/>
            <a:chOff x="0" y="-1"/>
            <a:chExt cx="1441177" cy="810480"/>
          </a:xfrm>
        </p:grpSpPr>
        <p:sp>
          <p:nvSpPr>
            <p:cNvPr id="224" name="Shape"/>
            <p:cNvSpPr/>
            <p:nvPr/>
          </p:nvSpPr>
          <p:spPr>
            <a:xfrm flipH="1">
              <a:off x="0" y="-1"/>
              <a:ext cx="1441177" cy="81048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cubicBezTo>
                    <a:pt x="19612" y="0"/>
                    <a:pt x="18000" y="4835"/>
                    <a:pt x="18000" y="10800"/>
                  </a:cubicBezTo>
                  <a:cubicBezTo>
                    <a:pt x="18000" y="16765"/>
                    <a:pt x="19612" y="21600"/>
                    <a:pt x="21600" y="21600"/>
                  </a:cubicBezTo>
                  <a:lnTo>
                    <a:pt x="3600" y="21600"/>
                  </a:lnTo>
                  <a:cubicBezTo>
                    <a:pt x="1612" y="21600"/>
                    <a:pt x="0" y="16765"/>
                    <a:pt x="0" y="10800"/>
                  </a:cubicBezTo>
                  <a:cubicBezTo>
                    <a:pt x="0" y="4835"/>
                    <a:pt x="1612" y="0"/>
                    <a:pt x="3600" y="0"/>
                  </a:cubicBezTo>
                  <a:close/>
                </a:path>
              </a:pathLst>
            </a:custGeom>
            <a:solidFill>
              <a:srgbClr val="FFFFFF"/>
            </a:solidFill>
            <a:ln w="25400" cap="flat">
              <a:solidFill>
                <a:schemeClr val="accent1"/>
              </a:solidFill>
              <a:prstDash val="solid"/>
              <a:round/>
            </a:ln>
            <a:effectLst/>
          </p:spPr>
          <p:txBody>
            <a:bodyPr wrap="square" lIns="50800" tIns="50800" rIns="50800" bIns="50800" numCol="1" anchor="ctr">
              <a:noAutofit/>
            </a:bodyPr>
            <a:lstStyle/>
            <a:p>
              <a:pPr>
                <a:defRPr>
                  <a:latin typeface="+mn-lt"/>
                  <a:ea typeface="+mn-ea"/>
                  <a:cs typeface="+mn-cs"/>
                  <a:sym typeface="Helvetica Neue"/>
                </a:defRPr>
              </a:pPr>
              <a:endParaRPr/>
            </a:p>
          </p:txBody>
        </p:sp>
        <p:sp>
          <p:nvSpPr>
            <p:cNvPr id="225" name="Stock…"/>
            <p:cNvSpPr txBox="1"/>
            <p:nvPr/>
          </p:nvSpPr>
          <p:spPr>
            <a:xfrm>
              <a:off x="240195" y="14028"/>
              <a:ext cx="960786" cy="7824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defRPr sz="1800">
                  <a:latin typeface="+mn-lt"/>
                  <a:ea typeface="+mn-ea"/>
                  <a:cs typeface="+mn-cs"/>
                  <a:sym typeface="Helvetica Neue"/>
                </a:defRPr>
              </a:pPr>
              <a:r>
                <a:rPr dirty="0"/>
                <a:t>Stock</a:t>
              </a:r>
            </a:p>
            <a:p>
              <a:pPr>
                <a:defRPr sz="1400">
                  <a:latin typeface="+mn-lt"/>
                  <a:ea typeface="+mn-ea"/>
                  <a:cs typeface="+mn-cs"/>
                  <a:sym typeface="Helvetica Neue"/>
                </a:defRPr>
              </a:pPr>
              <a:r>
                <a:rPr dirty="0"/>
                <a:t>(shop and storage)</a:t>
              </a:r>
            </a:p>
          </p:txBody>
        </p:sp>
      </p:grpSp>
      <p:grpSp>
        <p:nvGrpSpPr>
          <p:cNvPr id="229" name="Stroomdiagram: Uitstel 10"/>
          <p:cNvGrpSpPr/>
          <p:nvPr/>
        </p:nvGrpSpPr>
        <p:grpSpPr>
          <a:xfrm>
            <a:off x="6526949" y="3949727"/>
            <a:ext cx="1586433" cy="923291"/>
            <a:chOff x="0" y="0"/>
            <a:chExt cx="1586432" cy="923290"/>
          </a:xfrm>
        </p:grpSpPr>
        <p:sp>
          <p:nvSpPr>
            <p:cNvPr id="227" name="Shape"/>
            <p:cNvSpPr/>
            <p:nvPr/>
          </p:nvSpPr>
          <p:spPr>
            <a:xfrm>
              <a:off x="-1" y="-1"/>
              <a:ext cx="1586434" cy="9232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FFFFFF"/>
            </a:solidFill>
            <a:ln w="25400" cap="flat">
              <a:solidFill>
                <a:schemeClr val="accent1"/>
              </a:solidFill>
              <a:prstDash val="solid"/>
              <a:round/>
            </a:ln>
            <a:effectLst/>
          </p:spPr>
          <p:txBody>
            <a:bodyPr wrap="square" lIns="50800" tIns="50800" rIns="50800" bIns="50800" numCol="1" anchor="ctr">
              <a:noAutofit/>
            </a:bodyPr>
            <a:lstStyle/>
            <a:p>
              <a:pPr>
                <a:defRPr>
                  <a:latin typeface="+mn-lt"/>
                  <a:ea typeface="+mn-ea"/>
                  <a:cs typeface="+mn-cs"/>
                  <a:sym typeface="Helvetica Neue"/>
                </a:defRPr>
              </a:pPr>
              <a:endParaRPr/>
            </a:p>
          </p:txBody>
        </p:sp>
        <p:sp>
          <p:nvSpPr>
            <p:cNvPr id="228" name="Product sold out"/>
            <p:cNvSpPr txBox="1"/>
            <p:nvPr/>
          </p:nvSpPr>
          <p:spPr>
            <a:xfrm>
              <a:off x="0" y="134644"/>
              <a:ext cx="1354104" cy="654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r>
                <a:t>Product sold out</a:t>
              </a:r>
            </a:p>
          </p:txBody>
        </p:sp>
      </p:grpSp>
      <p:grpSp>
        <p:nvGrpSpPr>
          <p:cNvPr id="232" name="Stroomdiagram: Uitstel 11"/>
          <p:cNvGrpSpPr/>
          <p:nvPr/>
        </p:nvGrpSpPr>
        <p:grpSpPr>
          <a:xfrm>
            <a:off x="6502399" y="6157572"/>
            <a:ext cx="1586434" cy="923292"/>
            <a:chOff x="0" y="0"/>
            <a:chExt cx="1586432" cy="923290"/>
          </a:xfrm>
        </p:grpSpPr>
        <p:sp>
          <p:nvSpPr>
            <p:cNvPr id="230" name="Shape"/>
            <p:cNvSpPr/>
            <p:nvPr/>
          </p:nvSpPr>
          <p:spPr>
            <a:xfrm>
              <a:off x="-1" y="-1"/>
              <a:ext cx="1586434" cy="9232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FFFFFF"/>
            </a:solidFill>
            <a:ln w="25400" cap="flat">
              <a:solidFill>
                <a:schemeClr val="accent1"/>
              </a:solidFill>
              <a:prstDash val="solid"/>
              <a:round/>
            </a:ln>
            <a:effectLst/>
          </p:spPr>
          <p:txBody>
            <a:bodyPr wrap="square" lIns="50800" tIns="50800" rIns="50800" bIns="50800" numCol="1" anchor="ctr">
              <a:noAutofit/>
            </a:bodyPr>
            <a:lstStyle/>
            <a:p>
              <a:pPr>
                <a:defRPr>
                  <a:latin typeface="+mn-lt"/>
                  <a:ea typeface="+mn-ea"/>
                  <a:cs typeface="+mn-cs"/>
                  <a:sym typeface="Helvetica Neue"/>
                </a:defRPr>
              </a:pPr>
              <a:endParaRPr/>
            </a:p>
          </p:txBody>
        </p:sp>
        <p:sp>
          <p:nvSpPr>
            <p:cNvPr id="231" name="Product available"/>
            <p:cNvSpPr txBox="1"/>
            <p:nvPr/>
          </p:nvSpPr>
          <p:spPr>
            <a:xfrm>
              <a:off x="0" y="134644"/>
              <a:ext cx="1354104" cy="654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r>
                <a:t>Product available </a:t>
              </a:r>
            </a:p>
          </p:txBody>
        </p:sp>
      </p:grpSp>
      <p:grpSp>
        <p:nvGrpSpPr>
          <p:cNvPr id="236" name="Stroomdiagram: Vooraf gedefinieerd proces 12"/>
          <p:cNvGrpSpPr/>
          <p:nvPr/>
        </p:nvGrpSpPr>
        <p:grpSpPr>
          <a:xfrm>
            <a:off x="9730684" y="3465497"/>
            <a:ext cx="2384565" cy="718148"/>
            <a:chOff x="0" y="-1"/>
            <a:chExt cx="2384563" cy="718147"/>
          </a:xfrm>
        </p:grpSpPr>
        <p:sp>
          <p:nvSpPr>
            <p:cNvPr id="233" name="Rectangle"/>
            <p:cNvSpPr/>
            <p:nvPr/>
          </p:nvSpPr>
          <p:spPr>
            <a:xfrm>
              <a:off x="0" y="-1"/>
              <a:ext cx="2384563" cy="71814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000">
                  <a:latin typeface="+mn-lt"/>
                  <a:ea typeface="+mn-ea"/>
                  <a:cs typeface="+mn-cs"/>
                  <a:sym typeface="Helvetica Neue"/>
                </a:defRPr>
              </a:pPr>
              <a:endParaRPr/>
            </a:p>
          </p:txBody>
        </p:sp>
        <p:sp>
          <p:nvSpPr>
            <p:cNvPr id="234" name="Shape"/>
            <p:cNvSpPr/>
            <p:nvPr/>
          </p:nvSpPr>
          <p:spPr>
            <a:xfrm>
              <a:off x="0" y="-1"/>
              <a:ext cx="2384563" cy="718147"/>
            </a:xfrm>
            <a:custGeom>
              <a:avLst/>
              <a:gdLst/>
              <a:ahLst/>
              <a:cxnLst>
                <a:cxn ang="0">
                  <a:pos x="wd2" y="hd2"/>
                </a:cxn>
                <a:cxn ang="5400000">
                  <a:pos x="wd2" y="hd2"/>
                </a:cxn>
                <a:cxn ang="10800000">
                  <a:pos x="wd2" y="hd2"/>
                </a:cxn>
                <a:cxn ang="16200000">
                  <a:pos x="wd2" y="hd2"/>
                </a:cxn>
              </a:cxnLst>
              <a:rect l="0" t="0" r="r" b="b"/>
              <a:pathLst>
                <a:path w="21600" h="21600" extrusionOk="0">
                  <a:moveTo>
                    <a:pt x="2700" y="0"/>
                  </a:moveTo>
                  <a:lnTo>
                    <a:pt x="2700" y="21600"/>
                  </a:lnTo>
                  <a:moveTo>
                    <a:pt x="18900" y="0"/>
                  </a:moveTo>
                  <a:lnTo>
                    <a:pt x="18900" y="21600"/>
                  </a:lnTo>
                  <a:moveTo>
                    <a:pt x="0" y="0"/>
                  </a:moveTo>
                  <a:lnTo>
                    <a:pt x="21600" y="0"/>
                  </a:lnTo>
                  <a:lnTo>
                    <a:pt x="21600" y="21600"/>
                  </a:lnTo>
                  <a:lnTo>
                    <a:pt x="0" y="21600"/>
                  </a:lnTo>
                  <a:close/>
                </a:path>
              </a:pathLst>
            </a:custGeom>
            <a:noFill/>
            <a:ln w="25400" cap="flat">
              <a:solidFill>
                <a:schemeClr val="accent1"/>
              </a:solidFill>
              <a:prstDash val="solid"/>
              <a:round/>
            </a:ln>
            <a:effectLst/>
          </p:spPr>
          <p:txBody>
            <a:bodyPr wrap="square" lIns="50800" tIns="50800" rIns="50800" bIns="50800" numCol="1" anchor="ctr">
              <a:noAutofit/>
            </a:bodyPr>
            <a:lstStyle/>
            <a:p>
              <a:pPr>
                <a:defRPr sz="2000">
                  <a:latin typeface="+mn-lt"/>
                  <a:ea typeface="+mn-ea"/>
                  <a:cs typeface="+mn-cs"/>
                  <a:sym typeface="Helvetica Neue"/>
                </a:defRPr>
              </a:pPr>
              <a:endParaRPr/>
            </a:p>
          </p:txBody>
        </p:sp>
        <p:sp>
          <p:nvSpPr>
            <p:cNvPr id="235" name="Purchage to refill stock"/>
            <p:cNvSpPr txBox="1"/>
            <p:nvPr/>
          </p:nvSpPr>
          <p:spPr>
            <a:xfrm>
              <a:off x="298069" y="1"/>
              <a:ext cx="1788424" cy="7181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000">
                  <a:latin typeface="+mn-lt"/>
                  <a:ea typeface="+mn-ea"/>
                  <a:cs typeface="+mn-cs"/>
                  <a:sym typeface="Helvetica Neue"/>
                </a:defRPr>
              </a:lvl1pPr>
            </a:lstStyle>
            <a:p>
              <a:r>
                <a:rPr dirty="0"/>
                <a:t>Purcha</a:t>
              </a:r>
              <a:r>
                <a:rPr lang="en-US" dirty="0"/>
                <a:t>s</a:t>
              </a:r>
              <a:r>
                <a:rPr dirty="0"/>
                <a:t>e to refill stock</a:t>
              </a:r>
            </a:p>
          </p:txBody>
        </p:sp>
      </p:grpSp>
      <p:grpSp>
        <p:nvGrpSpPr>
          <p:cNvPr id="240" name="Stroomdiagram: Vooraf gedefinieerd proces 13"/>
          <p:cNvGrpSpPr/>
          <p:nvPr/>
        </p:nvGrpSpPr>
        <p:grpSpPr>
          <a:xfrm>
            <a:off x="9730685" y="6482474"/>
            <a:ext cx="2384565" cy="718146"/>
            <a:chOff x="0" y="0"/>
            <a:chExt cx="2384563" cy="718145"/>
          </a:xfrm>
        </p:grpSpPr>
        <p:sp>
          <p:nvSpPr>
            <p:cNvPr id="237" name="Rectangle"/>
            <p:cNvSpPr/>
            <p:nvPr/>
          </p:nvSpPr>
          <p:spPr>
            <a:xfrm>
              <a:off x="0" y="-1"/>
              <a:ext cx="2384564" cy="71814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000">
                  <a:latin typeface="+mn-lt"/>
                  <a:ea typeface="+mn-ea"/>
                  <a:cs typeface="+mn-cs"/>
                  <a:sym typeface="Helvetica Neue"/>
                </a:defRPr>
              </a:pPr>
              <a:endParaRPr/>
            </a:p>
          </p:txBody>
        </p:sp>
        <p:sp>
          <p:nvSpPr>
            <p:cNvPr id="238" name="Shape"/>
            <p:cNvSpPr/>
            <p:nvPr/>
          </p:nvSpPr>
          <p:spPr>
            <a:xfrm>
              <a:off x="0" y="-1"/>
              <a:ext cx="2384564" cy="718147"/>
            </a:xfrm>
            <a:custGeom>
              <a:avLst/>
              <a:gdLst/>
              <a:ahLst/>
              <a:cxnLst>
                <a:cxn ang="0">
                  <a:pos x="wd2" y="hd2"/>
                </a:cxn>
                <a:cxn ang="5400000">
                  <a:pos x="wd2" y="hd2"/>
                </a:cxn>
                <a:cxn ang="10800000">
                  <a:pos x="wd2" y="hd2"/>
                </a:cxn>
                <a:cxn ang="16200000">
                  <a:pos x="wd2" y="hd2"/>
                </a:cxn>
              </a:cxnLst>
              <a:rect l="0" t="0" r="r" b="b"/>
              <a:pathLst>
                <a:path w="21600" h="21600" extrusionOk="0">
                  <a:moveTo>
                    <a:pt x="2700" y="0"/>
                  </a:moveTo>
                  <a:lnTo>
                    <a:pt x="2700" y="21600"/>
                  </a:lnTo>
                  <a:moveTo>
                    <a:pt x="18900" y="0"/>
                  </a:moveTo>
                  <a:lnTo>
                    <a:pt x="18900" y="21600"/>
                  </a:lnTo>
                  <a:moveTo>
                    <a:pt x="0" y="0"/>
                  </a:moveTo>
                  <a:lnTo>
                    <a:pt x="21600" y="0"/>
                  </a:lnTo>
                  <a:lnTo>
                    <a:pt x="21600" y="21600"/>
                  </a:lnTo>
                  <a:lnTo>
                    <a:pt x="0" y="21600"/>
                  </a:lnTo>
                  <a:close/>
                </a:path>
              </a:pathLst>
            </a:custGeom>
            <a:noFill/>
            <a:ln w="25400" cap="flat">
              <a:solidFill>
                <a:schemeClr val="accent1"/>
              </a:solidFill>
              <a:prstDash val="solid"/>
              <a:round/>
            </a:ln>
            <a:effectLst/>
          </p:spPr>
          <p:txBody>
            <a:bodyPr wrap="square" lIns="50800" tIns="50800" rIns="50800" bIns="50800" numCol="1" anchor="ctr">
              <a:noAutofit/>
            </a:bodyPr>
            <a:lstStyle/>
            <a:p>
              <a:pPr>
                <a:defRPr sz="2000">
                  <a:latin typeface="+mn-lt"/>
                  <a:ea typeface="+mn-ea"/>
                  <a:cs typeface="+mn-cs"/>
                  <a:sym typeface="Helvetica Neue"/>
                </a:defRPr>
              </a:pPr>
              <a:endParaRPr/>
            </a:p>
          </p:txBody>
        </p:sp>
        <p:sp>
          <p:nvSpPr>
            <p:cNvPr id="239" name="Delivery to client"/>
            <p:cNvSpPr txBox="1"/>
            <p:nvPr/>
          </p:nvSpPr>
          <p:spPr>
            <a:xfrm>
              <a:off x="298071" y="7028"/>
              <a:ext cx="1788424" cy="7040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000">
                  <a:latin typeface="+mn-lt"/>
                  <a:ea typeface="+mn-ea"/>
                  <a:cs typeface="+mn-cs"/>
                  <a:sym typeface="Helvetica Neue"/>
                </a:defRPr>
              </a:lvl1pPr>
            </a:lstStyle>
            <a:p>
              <a:r>
                <a:t>Delivery to client</a:t>
              </a:r>
            </a:p>
          </p:txBody>
        </p:sp>
      </p:grpSp>
      <p:cxnSp>
        <p:nvCxnSpPr>
          <p:cNvPr id="3" name="Straight Arrow Connector 2">
            <a:extLst>
              <a:ext uri="{FF2B5EF4-FFF2-40B4-BE49-F238E27FC236}">
                <a16:creationId xmlns:a16="http://schemas.microsoft.com/office/drawing/2014/main" id="{877F91EB-299A-4735-B789-432BFBBEFCE8}"/>
              </a:ext>
            </a:extLst>
          </p:cNvPr>
          <p:cNvCxnSpPr>
            <a:cxnSpLocks/>
            <a:endCxn id="219" idx="0"/>
          </p:cNvCxnSpPr>
          <p:nvPr/>
        </p:nvCxnSpPr>
        <p:spPr>
          <a:xfrm>
            <a:off x="1809750" y="4882740"/>
            <a:ext cx="0" cy="509381"/>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7" name="Connector: Elbow 6">
            <a:extLst>
              <a:ext uri="{FF2B5EF4-FFF2-40B4-BE49-F238E27FC236}">
                <a16:creationId xmlns:a16="http://schemas.microsoft.com/office/drawing/2014/main" id="{929843FA-D909-4CBD-8F0E-B5264D9CDF32}"/>
              </a:ext>
            </a:extLst>
          </p:cNvPr>
          <p:cNvCxnSpPr>
            <a:cxnSpLocks/>
            <a:stCxn id="216" idx="3"/>
          </p:cNvCxnSpPr>
          <p:nvPr/>
        </p:nvCxnSpPr>
        <p:spPr>
          <a:xfrm>
            <a:off x="2584435" y="4348027"/>
            <a:ext cx="1220594" cy="705502"/>
          </a:xfrm>
          <a:prstGeom prst="bentConnector3">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C5734F09-2C2F-4E51-A9D8-B481B3404D8D}"/>
              </a:ext>
            </a:extLst>
          </p:cNvPr>
          <p:cNvCxnSpPr>
            <a:endCxn id="225" idx="0"/>
          </p:cNvCxnSpPr>
          <p:nvPr/>
        </p:nvCxnSpPr>
        <p:spPr>
          <a:xfrm>
            <a:off x="4516582" y="5569699"/>
            <a:ext cx="9036" cy="2427634"/>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cxnSp>
        <p:nvCxnSpPr>
          <p:cNvPr id="18" name="Connector: Elbow 17">
            <a:extLst>
              <a:ext uri="{FF2B5EF4-FFF2-40B4-BE49-F238E27FC236}">
                <a16:creationId xmlns:a16="http://schemas.microsoft.com/office/drawing/2014/main" id="{7E3AC86C-9A14-4FD4-A262-4282C47A6B8E}"/>
              </a:ext>
            </a:extLst>
          </p:cNvPr>
          <p:cNvCxnSpPr>
            <a:cxnSpLocks/>
            <a:endCxn id="228" idx="1"/>
          </p:cNvCxnSpPr>
          <p:nvPr/>
        </p:nvCxnSpPr>
        <p:spPr>
          <a:xfrm flipV="1">
            <a:off x="5527815" y="4411372"/>
            <a:ext cx="999134" cy="715522"/>
          </a:xfrm>
          <a:prstGeom prst="bentConnector3">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0" name="Connector: Elbow 19">
            <a:extLst>
              <a:ext uri="{FF2B5EF4-FFF2-40B4-BE49-F238E27FC236}">
                <a16:creationId xmlns:a16="http://schemas.microsoft.com/office/drawing/2014/main" id="{D7A8CAE6-13E8-489F-88C9-3F0599D30D08}"/>
              </a:ext>
            </a:extLst>
          </p:cNvPr>
          <p:cNvCxnSpPr>
            <a:cxnSpLocks/>
            <a:endCxn id="231" idx="1"/>
          </p:cNvCxnSpPr>
          <p:nvPr/>
        </p:nvCxnSpPr>
        <p:spPr>
          <a:xfrm rot="16200000" flipH="1">
            <a:off x="5274213" y="5391031"/>
            <a:ext cx="1481788" cy="974584"/>
          </a:xfrm>
          <a:prstGeom prst="bentConnector2">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42" name="Connector: Elbow 241">
            <a:extLst>
              <a:ext uri="{FF2B5EF4-FFF2-40B4-BE49-F238E27FC236}">
                <a16:creationId xmlns:a16="http://schemas.microsoft.com/office/drawing/2014/main" id="{9280C44E-ABC7-4F5B-A963-0FA008096738}"/>
              </a:ext>
            </a:extLst>
          </p:cNvPr>
          <p:cNvCxnSpPr/>
          <p:nvPr/>
        </p:nvCxnSpPr>
        <p:spPr>
          <a:xfrm flipV="1">
            <a:off x="8113383" y="3824571"/>
            <a:ext cx="1617301" cy="606083"/>
          </a:xfrm>
          <a:prstGeom prst="bentConnector3">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244" name="Connector: Elbow 243">
            <a:extLst>
              <a:ext uri="{FF2B5EF4-FFF2-40B4-BE49-F238E27FC236}">
                <a16:creationId xmlns:a16="http://schemas.microsoft.com/office/drawing/2014/main" id="{C399B520-2542-4473-94B4-EADDC7C436E3}"/>
              </a:ext>
            </a:extLst>
          </p:cNvPr>
          <p:cNvCxnSpPr/>
          <p:nvPr/>
        </p:nvCxnSpPr>
        <p:spPr>
          <a:xfrm>
            <a:off x="8113383" y="6619217"/>
            <a:ext cx="1617300" cy="222330"/>
          </a:xfrm>
          <a:prstGeom prst="bentConnector3">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Titel 1"/>
          <p:cNvSpPr txBox="1">
            <a:spLocks noGrp="1"/>
          </p:cNvSpPr>
          <p:nvPr>
            <p:ph type="title"/>
          </p:nvPr>
        </p:nvSpPr>
        <p:spPr>
          <a:xfrm>
            <a:off x="889551" y="410323"/>
            <a:ext cx="11861801" cy="1397001"/>
          </a:xfrm>
          <a:prstGeom prst="rect">
            <a:avLst/>
          </a:prstGeom>
        </p:spPr>
        <p:txBody>
          <a:bodyPr/>
          <a:lstStyle/>
          <a:p>
            <a:r>
              <a:t>8.	Workflow</a:t>
            </a:r>
          </a:p>
        </p:txBody>
      </p:sp>
      <p:sp>
        <p:nvSpPr>
          <p:cNvPr id="243" name="Tijdelijke aanduiding voor tekst 2"/>
          <p:cNvSpPr txBox="1">
            <a:spLocks noGrp="1"/>
          </p:cNvSpPr>
          <p:nvPr>
            <p:ph type="body" idx="1"/>
          </p:nvPr>
        </p:nvSpPr>
        <p:spPr>
          <a:prstGeom prst="rect">
            <a:avLst/>
          </a:prstGeom>
        </p:spPr>
        <p:txBody>
          <a:bodyPr/>
          <a:lstStyle/>
          <a:p>
            <a:r>
              <a:t>B1)	Suppliers (shop delivery)</a:t>
            </a:r>
          </a:p>
        </p:txBody>
      </p:sp>
      <p:grpSp>
        <p:nvGrpSpPr>
          <p:cNvPr id="246" name="Stroomdiagram: Voorbereiding 8"/>
          <p:cNvGrpSpPr/>
          <p:nvPr/>
        </p:nvGrpSpPr>
        <p:grpSpPr>
          <a:xfrm>
            <a:off x="1499151" y="4044038"/>
            <a:ext cx="1722784" cy="1212801"/>
            <a:chOff x="0" y="0"/>
            <a:chExt cx="1722783" cy="1212799"/>
          </a:xfrm>
        </p:grpSpPr>
        <p:sp>
          <p:nvSpPr>
            <p:cNvPr id="244" name="Shape"/>
            <p:cNvSpPr/>
            <p:nvPr/>
          </p:nvSpPr>
          <p:spPr>
            <a:xfrm flipH="1">
              <a:off x="0" y="139605"/>
              <a:ext cx="1722784" cy="93359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latin typeface="+mn-lt"/>
                  <a:ea typeface="+mn-ea"/>
                  <a:cs typeface="+mn-cs"/>
                  <a:sym typeface="Helvetica Neue"/>
                </a:defRPr>
              </a:pPr>
              <a:endParaRPr/>
            </a:p>
          </p:txBody>
        </p:sp>
        <p:sp>
          <p:nvSpPr>
            <p:cNvPr id="245" name="Check stock inventory"/>
            <p:cNvSpPr txBox="1"/>
            <p:nvPr/>
          </p:nvSpPr>
          <p:spPr>
            <a:xfrm>
              <a:off x="344557" y="0"/>
              <a:ext cx="1033670" cy="1212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r>
                <a:t>Check stock inventory</a:t>
              </a:r>
            </a:p>
          </p:txBody>
        </p:sp>
      </p:grpSp>
      <p:grpSp>
        <p:nvGrpSpPr>
          <p:cNvPr id="249" name="Stroomdiagram: Opgeslagen gegevens 9"/>
          <p:cNvGrpSpPr/>
          <p:nvPr/>
        </p:nvGrpSpPr>
        <p:grpSpPr>
          <a:xfrm>
            <a:off x="1499149" y="6651220"/>
            <a:ext cx="1441178" cy="810479"/>
            <a:chOff x="0" y="0"/>
            <a:chExt cx="1441176" cy="810478"/>
          </a:xfrm>
        </p:grpSpPr>
        <p:sp>
          <p:nvSpPr>
            <p:cNvPr id="247" name="Shape"/>
            <p:cNvSpPr/>
            <p:nvPr/>
          </p:nvSpPr>
          <p:spPr>
            <a:xfrm flipH="1">
              <a:off x="0" y="-1"/>
              <a:ext cx="1441177" cy="81048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cubicBezTo>
                    <a:pt x="19612" y="0"/>
                    <a:pt x="18000" y="4835"/>
                    <a:pt x="18000" y="10800"/>
                  </a:cubicBezTo>
                  <a:cubicBezTo>
                    <a:pt x="18000" y="16765"/>
                    <a:pt x="19612" y="21600"/>
                    <a:pt x="21600" y="21600"/>
                  </a:cubicBezTo>
                  <a:lnTo>
                    <a:pt x="3600" y="21600"/>
                  </a:lnTo>
                  <a:cubicBezTo>
                    <a:pt x="1612" y="21600"/>
                    <a:pt x="0" y="16765"/>
                    <a:pt x="0" y="10800"/>
                  </a:cubicBezTo>
                  <a:cubicBezTo>
                    <a:pt x="0" y="4835"/>
                    <a:pt x="1612" y="0"/>
                    <a:pt x="3600" y="0"/>
                  </a:cubicBezTo>
                  <a:close/>
                </a:path>
              </a:pathLst>
            </a:custGeom>
            <a:solidFill>
              <a:srgbClr val="FFFFFF"/>
            </a:solidFill>
            <a:ln w="25400" cap="flat">
              <a:solidFill>
                <a:schemeClr val="accent1"/>
              </a:solidFill>
              <a:prstDash val="solid"/>
              <a:round/>
            </a:ln>
            <a:effectLst/>
          </p:spPr>
          <p:txBody>
            <a:bodyPr wrap="square" lIns="50800" tIns="50800" rIns="50800" bIns="50800" numCol="1" anchor="ctr">
              <a:noAutofit/>
            </a:bodyPr>
            <a:lstStyle/>
            <a:p>
              <a:pPr>
                <a:defRPr>
                  <a:latin typeface="+mn-lt"/>
                  <a:ea typeface="+mn-ea"/>
                  <a:cs typeface="+mn-cs"/>
                  <a:sym typeface="Helvetica Neue"/>
                </a:defRPr>
              </a:pPr>
              <a:endParaRPr/>
            </a:p>
          </p:txBody>
        </p:sp>
        <p:sp>
          <p:nvSpPr>
            <p:cNvPr id="248" name="Stock…"/>
            <p:cNvSpPr txBox="1"/>
            <p:nvPr/>
          </p:nvSpPr>
          <p:spPr>
            <a:xfrm>
              <a:off x="240195" y="14028"/>
              <a:ext cx="960786" cy="7824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defRPr sz="1800">
                  <a:latin typeface="+mn-lt"/>
                  <a:ea typeface="+mn-ea"/>
                  <a:cs typeface="+mn-cs"/>
                  <a:sym typeface="Helvetica Neue"/>
                </a:defRPr>
              </a:pPr>
              <a:r>
                <a:t>Stock</a:t>
              </a:r>
            </a:p>
            <a:p>
              <a:pPr>
                <a:defRPr sz="1400">
                  <a:latin typeface="+mn-lt"/>
                  <a:ea typeface="+mn-ea"/>
                  <a:cs typeface="+mn-cs"/>
                  <a:sym typeface="Helvetica Neue"/>
                </a:defRPr>
              </a:pPr>
              <a:r>
                <a:t>(shop and storage)</a:t>
              </a:r>
            </a:p>
          </p:txBody>
        </p:sp>
      </p:grpSp>
      <p:grpSp>
        <p:nvGrpSpPr>
          <p:cNvPr id="252" name="Stroomdiagram: Voorbereiding 14"/>
          <p:cNvGrpSpPr/>
          <p:nvPr/>
        </p:nvGrpSpPr>
        <p:grpSpPr>
          <a:xfrm>
            <a:off x="3659108" y="3904339"/>
            <a:ext cx="1959813" cy="1492201"/>
            <a:chOff x="0" y="0"/>
            <a:chExt cx="1959811" cy="1492199"/>
          </a:xfrm>
        </p:grpSpPr>
        <p:sp>
          <p:nvSpPr>
            <p:cNvPr id="250" name="Shape"/>
            <p:cNvSpPr/>
            <p:nvPr/>
          </p:nvSpPr>
          <p:spPr>
            <a:xfrm flipH="1">
              <a:off x="0" y="2306"/>
              <a:ext cx="1959813" cy="148758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latin typeface="+mn-lt"/>
                  <a:ea typeface="+mn-ea"/>
                  <a:cs typeface="+mn-cs"/>
                  <a:sym typeface="Helvetica Neue"/>
                </a:defRPr>
              </a:pPr>
              <a:endParaRPr/>
            </a:p>
          </p:txBody>
        </p:sp>
        <p:sp>
          <p:nvSpPr>
            <p:cNvPr id="251" name="Determine deficit item(s) and amounts"/>
            <p:cNvSpPr txBox="1"/>
            <p:nvPr/>
          </p:nvSpPr>
          <p:spPr>
            <a:xfrm>
              <a:off x="391962" y="-1"/>
              <a:ext cx="1175889" cy="1492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r>
                <a:t>Determine deficit item(s) and amounts</a:t>
              </a:r>
            </a:p>
          </p:txBody>
        </p:sp>
      </p:grpSp>
      <p:grpSp>
        <p:nvGrpSpPr>
          <p:cNvPr id="255" name="Stroomdiagram: Voorbereiding 15"/>
          <p:cNvGrpSpPr/>
          <p:nvPr/>
        </p:nvGrpSpPr>
        <p:grpSpPr>
          <a:xfrm>
            <a:off x="6353790" y="3904337"/>
            <a:ext cx="1959813" cy="1492200"/>
            <a:chOff x="0" y="0"/>
            <a:chExt cx="1959811" cy="1492199"/>
          </a:xfrm>
        </p:grpSpPr>
        <p:sp>
          <p:nvSpPr>
            <p:cNvPr id="253" name="Shape"/>
            <p:cNvSpPr/>
            <p:nvPr/>
          </p:nvSpPr>
          <p:spPr>
            <a:xfrm flipH="1">
              <a:off x="0" y="140805"/>
              <a:ext cx="1959813" cy="121058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a:latin typeface="+mn-lt"/>
                  <a:ea typeface="+mn-ea"/>
                  <a:cs typeface="+mn-cs"/>
                  <a:sym typeface="Helvetica Neue"/>
                </a:defRPr>
              </a:pPr>
              <a:endParaRPr/>
            </a:p>
          </p:txBody>
        </p:sp>
        <p:sp>
          <p:nvSpPr>
            <p:cNvPr id="254" name="Order the items from supplier, i.e. WABX"/>
            <p:cNvSpPr txBox="1"/>
            <p:nvPr/>
          </p:nvSpPr>
          <p:spPr>
            <a:xfrm>
              <a:off x="391962" y="0"/>
              <a:ext cx="1175889" cy="1492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r>
                <a:t>Order the items from supplier, i.e. WABX</a:t>
              </a:r>
            </a:p>
          </p:txBody>
        </p:sp>
      </p:grpSp>
      <p:grpSp>
        <p:nvGrpSpPr>
          <p:cNvPr id="258" name="Stroomdiagram: Voorbereiding 16"/>
          <p:cNvGrpSpPr/>
          <p:nvPr/>
        </p:nvGrpSpPr>
        <p:grpSpPr>
          <a:xfrm>
            <a:off x="8721915" y="4183643"/>
            <a:ext cx="1959813" cy="933590"/>
            <a:chOff x="0" y="0"/>
            <a:chExt cx="1959811" cy="933589"/>
          </a:xfrm>
        </p:grpSpPr>
        <p:sp>
          <p:nvSpPr>
            <p:cNvPr id="256" name="Shape"/>
            <p:cNvSpPr/>
            <p:nvPr/>
          </p:nvSpPr>
          <p:spPr>
            <a:xfrm flipH="1">
              <a:off x="0" y="-1"/>
              <a:ext cx="1959813" cy="93359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a:latin typeface="+mn-lt"/>
                  <a:ea typeface="+mn-ea"/>
                  <a:cs typeface="+mn-cs"/>
                  <a:sym typeface="Helvetica Neue"/>
                </a:defRPr>
              </a:pPr>
              <a:endParaRPr/>
            </a:p>
          </p:txBody>
        </p:sp>
        <p:sp>
          <p:nvSpPr>
            <p:cNvPr id="257" name="Check correct delivery"/>
            <p:cNvSpPr txBox="1"/>
            <p:nvPr/>
          </p:nvSpPr>
          <p:spPr>
            <a:xfrm>
              <a:off x="391962" y="94"/>
              <a:ext cx="1175889" cy="933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r>
                <a:t>Check correct delivery </a:t>
              </a:r>
            </a:p>
          </p:txBody>
        </p:sp>
      </p:grpSp>
      <p:cxnSp>
        <p:nvCxnSpPr>
          <p:cNvPr id="7" name="Straight Arrow Connector 6">
            <a:extLst>
              <a:ext uri="{FF2B5EF4-FFF2-40B4-BE49-F238E27FC236}">
                <a16:creationId xmlns:a16="http://schemas.microsoft.com/office/drawing/2014/main" id="{06EFE4BB-6801-4203-B103-75B57A365463}"/>
              </a:ext>
            </a:extLst>
          </p:cNvPr>
          <p:cNvCxnSpPr/>
          <p:nvPr/>
        </p:nvCxnSpPr>
        <p:spPr>
          <a:xfrm>
            <a:off x="3221936" y="4655127"/>
            <a:ext cx="437172" cy="0"/>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9" name="Straight Arrow Connector 8">
            <a:extLst>
              <a:ext uri="{FF2B5EF4-FFF2-40B4-BE49-F238E27FC236}">
                <a16:creationId xmlns:a16="http://schemas.microsoft.com/office/drawing/2014/main" id="{2FE4CC3D-E000-4992-B5B8-1950E10484BA}"/>
              </a:ext>
            </a:extLst>
          </p:cNvPr>
          <p:cNvCxnSpPr/>
          <p:nvPr/>
        </p:nvCxnSpPr>
        <p:spPr>
          <a:xfrm>
            <a:off x="5618923" y="4641273"/>
            <a:ext cx="734867" cy="0"/>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A1526A30-5C36-4C8B-8F79-05443E852F91}"/>
              </a:ext>
            </a:extLst>
          </p:cNvPr>
          <p:cNvCxnSpPr/>
          <p:nvPr/>
        </p:nvCxnSpPr>
        <p:spPr>
          <a:xfrm>
            <a:off x="8313605" y="4655127"/>
            <a:ext cx="408310" cy="0"/>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4D886AD6-8F8D-442E-B52B-8B326468B4C4}"/>
              </a:ext>
            </a:extLst>
          </p:cNvPr>
          <p:cNvCxnSpPr/>
          <p:nvPr/>
        </p:nvCxnSpPr>
        <p:spPr>
          <a:xfrm>
            <a:off x="2313709" y="5117139"/>
            <a:ext cx="0" cy="153408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itel 1"/>
          <p:cNvSpPr txBox="1">
            <a:spLocks noGrp="1"/>
          </p:cNvSpPr>
          <p:nvPr>
            <p:ph type="title"/>
          </p:nvPr>
        </p:nvSpPr>
        <p:spPr>
          <a:xfrm>
            <a:off x="889551" y="410323"/>
            <a:ext cx="11861801" cy="1397001"/>
          </a:xfrm>
          <a:prstGeom prst="rect">
            <a:avLst/>
          </a:prstGeom>
        </p:spPr>
        <p:txBody>
          <a:bodyPr/>
          <a:lstStyle/>
          <a:p>
            <a:r>
              <a:t>8.	Workflow</a:t>
            </a:r>
          </a:p>
        </p:txBody>
      </p:sp>
      <p:sp>
        <p:nvSpPr>
          <p:cNvPr id="261" name="Tijdelijke aanduiding voor tekst 2"/>
          <p:cNvSpPr txBox="1">
            <a:spLocks noGrp="1"/>
          </p:cNvSpPr>
          <p:nvPr>
            <p:ph type="body" idx="1"/>
          </p:nvPr>
        </p:nvSpPr>
        <p:spPr>
          <a:prstGeom prst="rect">
            <a:avLst/>
          </a:prstGeom>
        </p:spPr>
        <p:txBody>
          <a:bodyPr/>
          <a:lstStyle/>
          <a:p>
            <a:r>
              <a:t>B2)	 Suppliers (direct shipment)</a:t>
            </a:r>
          </a:p>
        </p:txBody>
      </p:sp>
      <p:grpSp>
        <p:nvGrpSpPr>
          <p:cNvPr id="264" name="Stroomdiagram: Voorbereiding 8"/>
          <p:cNvGrpSpPr/>
          <p:nvPr/>
        </p:nvGrpSpPr>
        <p:grpSpPr>
          <a:xfrm>
            <a:off x="1499151" y="4322143"/>
            <a:ext cx="1722784" cy="656591"/>
            <a:chOff x="0" y="0"/>
            <a:chExt cx="1722783" cy="656590"/>
          </a:xfrm>
        </p:grpSpPr>
        <p:sp>
          <p:nvSpPr>
            <p:cNvPr id="262" name="Shape"/>
            <p:cNvSpPr/>
            <p:nvPr/>
          </p:nvSpPr>
          <p:spPr>
            <a:xfrm flipH="1">
              <a:off x="0" y="-1"/>
              <a:ext cx="1722784" cy="65659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a:latin typeface="+mn-lt"/>
                  <a:ea typeface="+mn-ea"/>
                  <a:cs typeface="+mn-cs"/>
                  <a:sym typeface="Helvetica Neue"/>
                </a:defRPr>
              </a:pPr>
              <a:endParaRPr/>
            </a:p>
          </p:txBody>
        </p:sp>
        <p:sp>
          <p:nvSpPr>
            <p:cNvPr id="263" name="Check order"/>
            <p:cNvSpPr txBox="1"/>
            <p:nvPr/>
          </p:nvSpPr>
          <p:spPr>
            <a:xfrm>
              <a:off x="344557" y="1295"/>
              <a:ext cx="1033670" cy="654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r>
                <a:t>Check order</a:t>
              </a:r>
            </a:p>
          </p:txBody>
        </p:sp>
      </p:grpSp>
      <p:grpSp>
        <p:nvGrpSpPr>
          <p:cNvPr id="267" name="Stroomdiagram: Voorbereiding 14"/>
          <p:cNvGrpSpPr/>
          <p:nvPr/>
        </p:nvGrpSpPr>
        <p:grpSpPr>
          <a:xfrm>
            <a:off x="4494371" y="3983589"/>
            <a:ext cx="1959813" cy="1333698"/>
            <a:chOff x="0" y="0"/>
            <a:chExt cx="1959811" cy="1333697"/>
          </a:xfrm>
        </p:grpSpPr>
        <p:sp>
          <p:nvSpPr>
            <p:cNvPr id="265" name="Shape"/>
            <p:cNvSpPr/>
            <p:nvPr/>
          </p:nvSpPr>
          <p:spPr>
            <a:xfrm flipH="1">
              <a:off x="0" y="-1"/>
              <a:ext cx="1959813" cy="133369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a:latin typeface="+mn-lt"/>
                  <a:ea typeface="+mn-ea"/>
                  <a:cs typeface="+mn-cs"/>
                  <a:sym typeface="Helvetica Neue"/>
                </a:defRPr>
              </a:pPr>
              <a:endParaRPr/>
            </a:p>
          </p:txBody>
        </p:sp>
        <p:sp>
          <p:nvSpPr>
            <p:cNvPr id="266" name="Give supplier detailed order information"/>
            <p:cNvSpPr txBox="1"/>
            <p:nvPr/>
          </p:nvSpPr>
          <p:spPr>
            <a:xfrm>
              <a:off x="391962" y="47393"/>
              <a:ext cx="1175889" cy="123891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600">
                  <a:latin typeface="+mn-lt"/>
                  <a:ea typeface="+mn-ea"/>
                  <a:cs typeface="+mn-cs"/>
                  <a:sym typeface="Helvetica Neue"/>
                </a:defRPr>
              </a:lvl1pPr>
            </a:lstStyle>
            <a:p>
              <a:r>
                <a:t>Give supplier detailed order information</a:t>
              </a:r>
            </a:p>
          </p:txBody>
        </p:sp>
      </p:grpSp>
      <p:grpSp>
        <p:nvGrpSpPr>
          <p:cNvPr id="270" name="Stroomdiagram: Voorbereiding 16"/>
          <p:cNvGrpSpPr/>
          <p:nvPr/>
        </p:nvGrpSpPr>
        <p:grpSpPr>
          <a:xfrm>
            <a:off x="7726621" y="3904338"/>
            <a:ext cx="1959813" cy="1492200"/>
            <a:chOff x="0" y="0"/>
            <a:chExt cx="1959811" cy="1492199"/>
          </a:xfrm>
        </p:grpSpPr>
        <p:sp>
          <p:nvSpPr>
            <p:cNvPr id="268" name="Shape"/>
            <p:cNvSpPr/>
            <p:nvPr/>
          </p:nvSpPr>
          <p:spPr>
            <a:xfrm flipH="1">
              <a:off x="0" y="2306"/>
              <a:ext cx="1959813" cy="148758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a:latin typeface="+mn-lt"/>
                  <a:ea typeface="+mn-ea"/>
                  <a:cs typeface="+mn-cs"/>
                  <a:sym typeface="Helvetica Neue"/>
                </a:defRPr>
              </a:pPr>
              <a:endParaRPr/>
            </a:p>
          </p:txBody>
        </p:sp>
        <p:sp>
          <p:nvSpPr>
            <p:cNvPr id="269" name="Check correct delivery via track &amp;trace"/>
            <p:cNvSpPr txBox="1"/>
            <p:nvPr/>
          </p:nvSpPr>
          <p:spPr>
            <a:xfrm>
              <a:off x="391962" y="-1"/>
              <a:ext cx="1175889" cy="1492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r>
                <a:t>Check correct delivery via track &amp;trace </a:t>
              </a:r>
            </a:p>
          </p:txBody>
        </p:sp>
      </p:grpSp>
      <p:cxnSp>
        <p:nvCxnSpPr>
          <p:cNvPr id="3" name="Straight Arrow Connector 2">
            <a:extLst>
              <a:ext uri="{FF2B5EF4-FFF2-40B4-BE49-F238E27FC236}">
                <a16:creationId xmlns:a16="http://schemas.microsoft.com/office/drawing/2014/main" id="{27835F7B-19E3-48F0-8998-BBAB686B27A8}"/>
              </a:ext>
            </a:extLst>
          </p:cNvPr>
          <p:cNvCxnSpPr/>
          <p:nvPr/>
        </p:nvCxnSpPr>
        <p:spPr>
          <a:xfrm>
            <a:off x="3208081" y="4668979"/>
            <a:ext cx="1272435" cy="0"/>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 name="Straight Arrow Connector 4">
            <a:extLst>
              <a:ext uri="{FF2B5EF4-FFF2-40B4-BE49-F238E27FC236}">
                <a16:creationId xmlns:a16="http://schemas.microsoft.com/office/drawing/2014/main" id="{943DC3CE-4728-42F3-BE6A-29E8F7F4B44A}"/>
              </a:ext>
            </a:extLst>
          </p:cNvPr>
          <p:cNvCxnSpPr/>
          <p:nvPr/>
        </p:nvCxnSpPr>
        <p:spPr>
          <a:xfrm>
            <a:off x="6502400" y="4655127"/>
            <a:ext cx="1224221" cy="0"/>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itel 1"/>
          <p:cNvSpPr txBox="1">
            <a:spLocks noGrp="1"/>
          </p:cNvSpPr>
          <p:nvPr>
            <p:ph type="title"/>
          </p:nvPr>
        </p:nvSpPr>
        <p:spPr>
          <a:xfrm>
            <a:off x="889551" y="410323"/>
            <a:ext cx="11861801" cy="1397001"/>
          </a:xfrm>
          <a:prstGeom prst="rect">
            <a:avLst/>
          </a:prstGeom>
        </p:spPr>
        <p:txBody>
          <a:bodyPr/>
          <a:lstStyle/>
          <a:p>
            <a:r>
              <a:t>8.	Workflow</a:t>
            </a:r>
          </a:p>
        </p:txBody>
      </p:sp>
      <p:sp>
        <p:nvSpPr>
          <p:cNvPr id="273" name="Tijdelijke aanduiding voor tekst 2"/>
          <p:cNvSpPr txBox="1">
            <a:spLocks noGrp="1"/>
          </p:cNvSpPr>
          <p:nvPr>
            <p:ph type="body" idx="1"/>
          </p:nvPr>
        </p:nvSpPr>
        <p:spPr>
          <a:prstGeom prst="rect">
            <a:avLst/>
          </a:prstGeom>
        </p:spPr>
        <p:txBody>
          <a:bodyPr/>
          <a:lstStyle/>
          <a:p>
            <a:r>
              <a:t>C)	Fulfillment (actions for Tiger Den volunteers)</a:t>
            </a:r>
          </a:p>
        </p:txBody>
      </p:sp>
      <p:grpSp>
        <p:nvGrpSpPr>
          <p:cNvPr id="276" name="Stroomdiagram: Voorbereiding 8"/>
          <p:cNvGrpSpPr/>
          <p:nvPr/>
        </p:nvGrpSpPr>
        <p:grpSpPr>
          <a:xfrm>
            <a:off x="1499151" y="4322143"/>
            <a:ext cx="1722784" cy="656591"/>
            <a:chOff x="0" y="0"/>
            <a:chExt cx="1722783" cy="656590"/>
          </a:xfrm>
        </p:grpSpPr>
        <p:sp>
          <p:nvSpPr>
            <p:cNvPr id="274" name="Shape"/>
            <p:cNvSpPr/>
            <p:nvPr/>
          </p:nvSpPr>
          <p:spPr>
            <a:xfrm flipH="1">
              <a:off x="0" y="-1"/>
              <a:ext cx="1722784" cy="65659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latin typeface="+mn-lt"/>
                  <a:ea typeface="+mn-ea"/>
                  <a:cs typeface="+mn-cs"/>
                  <a:sym typeface="Helvetica Neue"/>
                </a:defRPr>
              </a:pPr>
              <a:endParaRPr/>
            </a:p>
          </p:txBody>
        </p:sp>
        <p:sp>
          <p:nvSpPr>
            <p:cNvPr id="275" name="Take the order"/>
            <p:cNvSpPr txBox="1"/>
            <p:nvPr/>
          </p:nvSpPr>
          <p:spPr>
            <a:xfrm>
              <a:off x="344557" y="1295"/>
              <a:ext cx="1033670" cy="654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r>
                <a:t>Take the order</a:t>
              </a:r>
            </a:p>
          </p:txBody>
        </p:sp>
      </p:grpSp>
      <p:grpSp>
        <p:nvGrpSpPr>
          <p:cNvPr id="279" name="Stroomdiagram: Voorbereiding 14"/>
          <p:cNvGrpSpPr/>
          <p:nvPr/>
        </p:nvGrpSpPr>
        <p:grpSpPr>
          <a:xfrm>
            <a:off x="3659108" y="3764640"/>
            <a:ext cx="1959813" cy="1771600"/>
            <a:chOff x="0" y="0"/>
            <a:chExt cx="1959811" cy="1771599"/>
          </a:xfrm>
        </p:grpSpPr>
        <p:sp>
          <p:nvSpPr>
            <p:cNvPr id="277" name="Shape"/>
            <p:cNvSpPr/>
            <p:nvPr/>
          </p:nvSpPr>
          <p:spPr>
            <a:xfrm flipH="1">
              <a:off x="0" y="3506"/>
              <a:ext cx="1959813" cy="176458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a:latin typeface="+mn-lt"/>
                  <a:ea typeface="+mn-ea"/>
                  <a:cs typeface="+mn-cs"/>
                  <a:sym typeface="Helvetica Neue"/>
                </a:defRPr>
              </a:pPr>
              <a:endParaRPr/>
            </a:p>
          </p:txBody>
        </p:sp>
        <p:sp>
          <p:nvSpPr>
            <p:cNvPr id="278" name="Take the items out of the shop or the storage"/>
            <p:cNvSpPr txBox="1"/>
            <p:nvPr/>
          </p:nvSpPr>
          <p:spPr>
            <a:xfrm>
              <a:off x="391962" y="-1"/>
              <a:ext cx="1175889" cy="1771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r>
                <a:t>Take the items out of the shop or the storage</a:t>
              </a:r>
            </a:p>
          </p:txBody>
        </p:sp>
      </p:grpSp>
      <p:grpSp>
        <p:nvGrpSpPr>
          <p:cNvPr id="282" name="Stroomdiagram: Voorbereiding 15"/>
          <p:cNvGrpSpPr/>
          <p:nvPr/>
        </p:nvGrpSpPr>
        <p:grpSpPr>
          <a:xfrm>
            <a:off x="6353790" y="4322140"/>
            <a:ext cx="1959813" cy="656591"/>
            <a:chOff x="0" y="0"/>
            <a:chExt cx="1959811" cy="656590"/>
          </a:xfrm>
        </p:grpSpPr>
        <p:sp>
          <p:nvSpPr>
            <p:cNvPr id="280" name="Shape"/>
            <p:cNvSpPr/>
            <p:nvPr/>
          </p:nvSpPr>
          <p:spPr>
            <a:xfrm flipH="1">
              <a:off x="0" y="-1"/>
              <a:ext cx="1959813" cy="65659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a:latin typeface="+mn-lt"/>
                  <a:ea typeface="+mn-ea"/>
                  <a:cs typeface="+mn-cs"/>
                  <a:sym typeface="Helvetica Neue"/>
                </a:defRPr>
              </a:pPr>
              <a:endParaRPr/>
            </a:p>
          </p:txBody>
        </p:sp>
        <p:sp>
          <p:nvSpPr>
            <p:cNvPr id="281" name="Collect all items"/>
            <p:cNvSpPr txBox="1"/>
            <p:nvPr/>
          </p:nvSpPr>
          <p:spPr>
            <a:xfrm>
              <a:off x="391962" y="1295"/>
              <a:ext cx="1175889" cy="654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r>
                <a:t>Collect all items</a:t>
              </a:r>
            </a:p>
          </p:txBody>
        </p:sp>
      </p:grpSp>
      <p:grpSp>
        <p:nvGrpSpPr>
          <p:cNvPr id="285" name="Stroomdiagram: Voorbereiding 7"/>
          <p:cNvGrpSpPr/>
          <p:nvPr/>
        </p:nvGrpSpPr>
        <p:grpSpPr>
          <a:xfrm>
            <a:off x="8891582" y="4044036"/>
            <a:ext cx="1959813" cy="1212801"/>
            <a:chOff x="0" y="0"/>
            <a:chExt cx="1959811" cy="1212799"/>
          </a:xfrm>
        </p:grpSpPr>
        <p:sp>
          <p:nvSpPr>
            <p:cNvPr id="283" name="Shape"/>
            <p:cNvSpPr/>
            <p:nvPr/>
          </p:nvSpPr>
          <p:spPr>
            <a:xfrm flipH="1">
              <a:off x="0" y="139605"/>
              <a:ext cx="1959813" cy="93359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latin typeface="+mn-lt"/>
                  <a:ea typeface="+mn-ea"/>
                  <a:cs typeface="+mn-cs"/>
                  <a:sym typeface="Helvetica Neue"/>
                </a:defRPr>
              </a:pPr>
              <a:endParaRPr/>
            </a:p>
          </p:txBody>
        </p:sp>
        <p:sp>
          <p:nvSpPr>
            <p:cNvPr id="284" name="Print out address of customer"/>
            <p:cNvSpPr txBox="1"/>
            <p:nvPr/>
          </p:nvSpPr>
          <p:spPr>
            <a:xfrm>
              <a:off x="391962" y="0"/>
              <a:ext cx="1175889" cy="1212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r>
                <a:t>Print out address of customer</a:t>
              </a:r>
            </a:p>
          </p:txBody>
        </p:sp>
      </p:grpSp>
      <p:grpSp>
        <p:nvGrpSpPr>
          <p:cNvPr id="288" name="Stroomdiagram: Voorbereiding 10"/>
          <p:cNvGrpSpPr/>
          <p:nvPr/>
        </p:nvGrpSpPr>
        <p:grpSpPr>
          <a:xfrm>
            <a:off x="1499150" y="7076069"/>
            <a:ext cx="1959813" cy="1492200"/>
            <a:chOff x="0" y="0"/>
            <a:chExt cx="1959811" cy="1492199"/>
          </a:xfrm>
        </p:grpSpPr>
        <p:sp>
          <p:nvSpPr>
            <p:cNvPr id="286" name="Shape"/>
            <p:cNvSpPr/>
            <p:nvPr/>
          </p:nvSpPr>
          <p:spPr>
            <a:xfrm flipH="1">
              <a:off x="0" y="2306"/>
              <a:ext cx="1959813" cy="148758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latin typeface="+mn-lt"/>
                  <a:ea typeface="+mn-ea"/>
                  <a:cs typeface="+mn-cs"/>
                  <a:sym typeface="Helvetica Neue"/>
                </a:defRPr>
              </a:pPr>
              <a:endParaRPr/>
            </a:p>
          </p:txBody>
        </p:sp>
        <p:sp>
          <p:nvSpPr>
            <p:cNvPr id="287" name="Package the items and send to express firm"/>
            <p:cNvSpPr txBox="1"/>
            <p:nvPr/>
          </p:nvSpPr>
          <p:spPr>
            <a:xfrm>
              <a:off x="391962" y="-1"/>
              <a:ext cx="1175889" cy="1492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r>
                <a:t>Package the items and send to express firm</a:t>
              </a:r>
            </a:p>
          </p:txBody>
        </p:sp>
      </p:grpSp>
      <p:grpSp>
        <p:nvGrpSpPr>
          <p:cNvPr id="291" name="Stroomdiagram: Voorbereiding 11"/>
          <p:cNvGrpSpPr/>
          <p:nvPr/>
        </p:nvGrpSpPr>
        <p:grpSpPr>
          <a:xfrm>
            <a:off x="4386610" y="7078375"/>
            <a:ext cx="1967178" cy="1487588"/>
            <a:chOff x="0" y="0"/>
            <a:chExt cx="1967177" cy="1487587"/>
          </a:xfrm>
        </p:grpSpPr>
        <p:sp>
          <p:nvSpPr>
            <p:cNvPr id="289" name="Shape"/>
            <p:cNvSpPr/>
            <p:nvPr/>
          </p:nvSpPr>
          <p:spPr>
            <a:xfrm flipH="1">
              <a:off x="0" y="-1"/>
              <a:ext cx="1967178" cy="148758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latin typeface="+mn-lt"/>
                  <a:ea typeface="+mn-ea"/>
                  <a:cs typeface="+mn-cs"/>
                  <a:sym typeface="Helvetica Neue"/>
                </a:defRPr>
              </a:pPr>
              <a:endParaRPr/>
            </a:p>
          </p:txBody>
        </p:sp>
        <p:sp>
          <p:nvSpPr>
            <p:cNvPr id="290" name="Check delivery via Track and Trace."/>
            <p:cNvSpPr txBox="1"/>
            <p:nvPr/>
          </p:nvSpPr>
          <p:spPr>
            <a:xfrm>
              <a:off x="393434" y="137393"/>
              <a:ext cx="1180309" cy="1212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r>
                <a:t>Check delivery via Track and Trace. </a:t>
              </a:r>
            </a:p>
          </p:txBody>
        </p:sp>
      </p:grpSp>
      <p:cxnSp>
        <p:nvCxnSpPr>
          <p:cNvPr id="3" name="Straight Arrow Connector 2">
            <a:extLst>
              <a:ext uri="{FF2B5EF4-FFF2-40B4-BE49-F238E27FC236}">
                <a16:creationId xmlns:a16="http://schemas.microsoft.com/office/drawing/2014/main" id="{19C2C694-A112-4F4D-98EC-F53F12CECB06}"/>
              </a:ext>
            </a:extLst>
          </p:cNvPr>
          <p:cNvCxnSpPr/>
          <p:nvPr/>
        </p:nvCxnSpPr>
        <p:spPr>
          <a:xfrm>
            <a:off x="3221936" y="4655127"/>
            <a:ext cx="437172" cy="0"/>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5" name="Straight Arrow Connector 4">
            <a:extLst>
              <a:ext uri="{FF2B5EF4-FFF2-40B4-BE49-F238E27FC236}">
                <a16:creationId xmlns:a16="http://schemas.microsoft.com/office/drawing/2014/main" id="{E69539BA-78DB-446D-B09F-1D2FF8E10E2A}"/>
              </a:ext>
            </a:extLst>
          </p:cNvPr>
          <p:cNvCxnSpPr/>
          <p:nvPr/>
        </p:nvCxnSpPr>
        <p:spPr>
          <a:xfrm>
            <a:off x="5618923" y="4641273"/>
            <a:ext cx="734866" cy="0"/>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7" name="Straight Arrow Connector 6">
            <a:extLst>
              <a:ext uri="{FF2B5EF4-FFF2-40B4-BE49-F238E27FC236}">
                <a16:creationId xmlns:a16="http://schemas.microsoft.com/office/drawing/2014/main" id="{9B14DBB5-FDB3-49FD-AA7A-CCABEAA36738}"/>
              </a:ext>
            </a:extLst>
          </p:cNvPr>
          <p:cNvCxnSpPr/>
          <p:nvPr/>
        </p:nvCxnSpPr>
        <p:spPr>
          <a:xfrm>
            <a:off x="8313605" y="4655127"/>
            <a:ext cx="577977" cy="0"/>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3" name="Connector: Elbow 12">
            <a:extLst>
              <a:ext uri="{FF2B5EF4-FFF2-40B4-BE49-F238E27FC236}">
                <a16:creationId xmlns:a16="http://schemas.microsoft.com/office/drawing/2014/main" id="{15F57782-6FA5-4B53-9819-713DD833A50E}"/>
              </a:ext>
            </a:extLst>
          </p:cNvPr>
          <p:cNvCxnSpPr>
            <a:cxnSpLocks/>
            <a:endCxn id="287" idx="0"/>
          </p:cNvCxnSpPr>
          <p:nvPr/>
        </p:nvCxnSpPr>
        <p:spPr>
          <a:xfrm rot="10800000" flipV="1">
            <a:off x="2479057" y="6111732"/>
            <a:ext cx="7392432" cy="964336"/>
          </a:xfrm>
          <a:prstGeom prst="bentConnector2">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9052C922-1D31-47F4-93D4-ED8393C0DF84}"/>
              </a:ext>
            </a:extLst>
          </p:cNvPr>
          <p:cNvCxnSpPr/>
          <p:nvPr/>
        </p:nvCxnSpPr>
        <p:spPr>
          <a:xfrm flipV="1">
            <a:off x="9871489" y="5112327"/>
            <a:ext cx="0" cy="986905"/>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9F6A368E-D4A4-4466-BABD-542208B78B60}"/>
              </a:ext>
            </a:extLst>
          </p:cNvPr>
          <p:cNvCxnSpPr/>
          <p:nvPr/>
        </p:nvCxnSpPr>
        <p:spPr>
          <a:xfrm>
            <a:off x="3458965" y="7822169"/>
            <a:ext cx="927645" cy="0"/>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imeline"/>
          <p:cNvSpPr txBox="1">
            <a:spLocks noGrp="1"/>
          </p:cNvSpPr>
          <p:nvPr>
            <p:ph type="title"/>
          </p:nvPr>
        </p:nvSpPr>
        <p:spPr>
          <a:xfrm>
            <a:off x="1393135" y="0"/>
            <a:ext cx="11861801" cy="1397000"/>
          </a:xfrm>
          <a:prstGeom prst="rect">
            <a:avLst/>
          </a:prstGeom>
        </p:spPr>
        <p:txBody>
          <a:bodyPr/>
          <a:lstStyle/>
          <a:p>
            <a:r>
              <a:t>Timeline</a:t>
            </a:r>
          </a:p>
        </p:txBody>
      </p:sp>
      <p:graphicFrame>
        <p:nvGraphicFramePr>
          <p:cNvPr id="294" name="Table"/>
          <p:cNvGraphicFramePr/>
          <p:nvPr/>
        </p:nvGraphicFramePr>
        <p:xfrm>
          <a:off x="1061304" y="2096035"/>
          <a:ext cx="11397154" cy="6665700"/>
        </p:xfrm>
        <a:graphic>
          <a:graphicData uri="http://schemas.openxmlformats.org/drawingml/2006/table">
            <a:tbl>
              <a:tblPr firstRow="1" firstCol="1" bandRow="1">
                <a:tableStyleId>{4C3C2611-4C71-4FC5-86AE-919BDF0F9419}</a:tableStyleId>
              </a:tblPr>
              <a:tblGrid>
                <a:gridCol w="1536700">
                  <a:extLst>
                    <a:ext uri="{9D8B030D-6E8A-4147-A177-3AD203B41FA5}">
                      <a16:colId xmlns:a16="http://schemas.microsoft.com/office/drawing/2014/main" val="20000"/>
                    </a:ext>
                  </a:extLst>
                </a:gridCol>
                <a:gridCol w="1643409">
                  <a:extLst>
                    <a:ext uri="{9D8B030D-6E8A-4147-A177-3AD203B41FA5}">
                      <a16:colId xmlns:a16="http://schemas.microsoft.com/office/drawing/2014/main" val="20001"/>
                    </a:ext>
                  </a:extLst>
                </a:gridCol>
                <a:gridCol w="1643409">
                  <a:extLst>
                    <a:ext uri="{9D8B030D-6E8A-4147-A177-3AD203B41FA5}">
                      <a16:colId xmlns:a16="http://schemas.microsoft.com/office/drawing/2014/main" val="20002"/>
                    </a:ext>
                  </a:extLst>
                </a:gridCol>
                <a:gridCol w="1643409">
                  <a:extLst>
                    <a:ext uri="{9D8B030D-6E8A-4147-A177-3AD203B41FA5}">
                      <a16:colId xmlns:a16="http://schemas.microsoft.com/office/drawing/2014/main" val="20003"/>
                    </a:ext>
                  </a:extLst>
                </a:gridCol>
                <a:gridCol w="1643409">
                  <a:extLst>
                    <a:ext uri="{9D8B030D-6E8A-4147-A177-3AD203B41FA5}">
                      <a16:colId xmlns:a16="http://schemas.microsoft.com/office/drawing/2014/main" val="20004"/>
                    </a:ext>
                  </a:extLst>
                </a:gridCol>
                <a:gridCol w="1643409">
                  <a:extLst>
                    <a:ext uri="{9D8B030D-6E8A-4147-A177-3AD203B41FA5}">
                      <a16:colId xmlns:a16="http://schemas.microsoft.com/office/drawing/2014/main" val="20005"/>
                    </a:ext>
                  </a:extLst>
                </a:gridCol>
                <a:gridCol w="1643409">
                  <a:extLst>
                    <a:ext uri="{9D8B030D-6E8A-4147-A177-3AD203B41FA5}">
                      <a16:colId xmlns:a16="http://schemas.microsoft.com/office/drawing/2014/main" val="20006"/>
                    </a:ext>
                  </a:extLst>
                </a:gridCol>
              </a:tblGrid>
              <a:tr h="518172">
                <a:tc>
                  <a:txBody>
                    <a:bodyPr/>
                    <a:lstStyle/>
                    <a:p>
                      <a:pPr algn="ctr" defTabSz="457200">
                        <a:defRPr sz="900"/>
                      </a:pPr>
                      <a:endParaRPr/>
                    </a:p>
                  </a:txBody>
                  <a:tcPr marL="50800" marR="50800" marT="50800" marB="50800" anchor="ctr" horzOverflow="overflow">
                    <a:lnL w="12700">
                      <a:solidFill>
                        <a:srgbClr val="000000"/>
                      </a:solidFill>
                      <a:miter lim="400000"/>
                    </a:lnL>
                  </a:tcPr>
                </a:tc>
                <a:tc>
                  <a:txBody>
                    <a:bodyPr/>
                    <a:lstStyle/>
                    <a:p>
                      <a:pPr algn="ctr" defTabSz="457200">
                        <a:defRPr sz="1800">
                          <a:solidFill>
                            <a:srgbClr val="000000"/>
                          </a:solidFill>
                        </a:defRPr>
                      </a:pPr>
                      <a:r>
                        <a:rPr sz="900">
                          <a:solidFill>
                            <a:srgbClr val="FFFFFF"/>
                          </a:solidFill>
                        </a:rPr>
                        <a:t>Phase I</a:t>
                      </a:r>
                    </a:p>
                  </a:txBody>
                  <a:tcPr marL="50800" marR="50800" marT="50800" marB="50800" anchor="ctr" horzOverflow="overflow"/>
                </a:tc>
                <a:tc>
                  <a:txBody>
                    <a:bodyPr/>
                    <a:lstStyle/>
                    <a:p>
                      <a:pPr algn="ctr" defTabSz="457200">
                        <a:defRPr sz="1800">
                          <a:solidFill>
                            <a:srgbClr val="000000"/>
                          </a:solidFill>
                        </a:defRPr>
                      </a:pPr>
                      <a:r>
                        <a:rPr sz="900">
                          <a:solidFill>
                            <a:srgbClr val="FFFFFF"/>
                          </a:solidFill>
                        </a:rPr>
                        <a:t>Phase II</a:t>
                      </a:r>
                    </a:p>
                  </a:txBody>
                  <a:tcPr marL="50800" marR="50800" marT="50800" marB="50800" anchor="ctr" horzOverflow="overflow"/>
                </a:tc>
                <a:tc>
                  <a:txBody>
                    <a:bodyPr/>
                    <a:lstStyle/>
                    <a:p>
                      <a:pPr algn="ctr" defTabSz="457200">
                        <a:defRPr sz="1800">
                          <a:solidFill>
                            <a:srgbClr val="000000"/>
                          </a:solidFill>
                        </a:defRPr>
                      </a:pPr>
                      <a:r>
                        <a:rPr sz="900">
                          <a:solidFill>
                            <a:srgbClr val="FFFFFF"/>
                          </a:solidFill>
                        </a:rPr>
                        <a:t>Phase III</a:t>
                      </a:r>
                    </a:p>
                  </a:txBody>
                  <a:tcPr marL="50800" marR="50800" marT="50800" marB="50800" anchor="ctr" horzOverflow="overflow"/>
                </a:tc>
                <a:tc>
                  <a:txBody>
                    <a:bodyPr/>
                    <a:lstStyle/>
                    <a:p>
                      <a:pPr algn="ctr" defTabSz="457200">
                        <a:defRPr sz="1800">
                          <a:solidFill>
                            <a:srgbClr val="000000"/>
                          </a:solidFill>
                        </a:defRPr>
                      </a:pPr>
                      <a:r>
                        <a:rPr sz="900">
                          <a:solidFill>
                            <a:srgbClr val="FFFFFF"/>
                          </a:solidFill>
                        </a:rPr>
                        <a:t>Phase IV</a:t>
                      </a:r>
                    </a:p>
                  </a:txBody>
                  <a:tcPr marL="50800" marR="50800" marT="50800" marB="50800" anchor="ctr" horzOverflow="overflow"/>
                </a:tc>
                <a:tc>
                  <a:txBody>
                    <a:bodyPr/>
                    <a:lstStyle/>
                    <a:p>
                      <a:pPr algn="ctr" defTabSz="457200">
                        <a:defRPr sz="1800">
                          <a:solidFill>
                            <a:srgbClr val="000000"/>
                          </a:solidFill>
                        </a:defRPr>
                      </a:pPr>
                      <a:r>
                        <a:rPr sz="900">
                          <a:solidFill>
                            <a:srgbClr val="FFFFFF"/>
                          </a:solidFill>
                        </a:rPr>
                        <a:t>Phase V</a:t>
                      </a:r>
                    </a:p>
                  </a:txBody>
                  <a:tcPr marL="50800" marR="50800" marT="50800" marB="50800" anchor="ctr" horzOverflow="overflow"/>
                </a:tc>
                <a:tc>
                  <a:txBody>
                    <a:bodyPr/>
                    <a:lstStyle/>
                    <a:p>
                      <a:pPr algn="ctr" defTabSz="457200">
                        <a:defRPr sz="1800">
                          <a:solidFill>
                            <a:srgbClr val="000000"/>
                          </a:solidFill>
                        </a:defRPr>
                      </a:pPr>
                      <a:r>
                        <a:rPr sz="900">
                          <a:solidFill>
                            <a:srgbClr val="FFFFFF"/>
                          </a:solidFill>
                        </a:rPr>
                        <a:t>Phase VI</a:t>
                      </a:r>
                    </a:p>
                  </a:txBody>
                  <a:tcPr marL="50800" marR="50800" marT="50800" marB="50800" anchor="ctr" horzOverflow="overflow">
                    <a:lnR w="12700">
                      <a:solidFill>
                        <a:srgbClr val="000000"/>
                      </a:solidFill>
                      <a:miter lim="400000"/>
                    </a:lnR>
                  </a:tcPr>
                </a:tc>
                <a:extLst>
                  <a:ext uri="{0D108BD9-81ED-4DB2-BD59-A6C34878D82A}">
                    <a16:rowId xmlns:a16="http://schemas.microsoft.com/office/drawing/2014/main" val="10000"/>
                  </a:ext>
                </a:extLst>
              </a:tr>
              <a:tr h="512294">
                <a:tc>
                  <a:txBody>
                    <a:bodyPr/>
                    <a:lstStyle/>
                    <a:p>
                      <a:pPr algn="ctr" defTabSz="457200">
                        <a:defRPr sz="1800">
                          <a:solidFill>
                            <a:srgbClr val="000000"/>
                          </a:solidFill>
                        </a:defRPr>
                      </a:pPr>
                      <a:r>
                        <a:rPr sz="900">
                          <a:solidFill>
                            <a:srgbClr val="444444"/>
                          </a:solidFill>
                        </a:rPr>
                        <a:t>Planning</a:t>
                      </a:r>
                    </a:p>
                  </a:txBody>
                  <a:tcPr marL="50800" marR="50800" marT="50800" marB="50800" anchor="ctr" horzOverflow="overflow"/>
                </a:tc>
                <a:tc>
                  <a:txBody>
                    <a:bodyPr/>
                    <a:lstStyle/>
                    <a:p>
                      <a:pPr algn="ctr" defTabSz="457200">
                        <a:defRPr sz="1800">
                          <a:solidFill>
                            <a:srgbClr val="000000"/>
                          </a:solidFill>
                        </a:defRPr>
                      </a:pPr>
                      <a:r>
                        <a:rPr sz="900">
                          <a:solidFill>
                            <a:srgbClr val="444444"/>
                          </a:solidFill>
                        </a:rPr>
                        <a:t>August</a:t>
                      </a:r>
                    </a:p>
                  </a:txBody>
                  <a:tcPr marL="50800" marR="50800" marT="50800" marB="50800" anchor="ctr" horzOverflow="overflow">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000000"/>
                      </a:solidFill>
                      <a:miter lim="400000"/>
                    </a:lnR>
                  </a:tcPr>
                </a:tc>
                <a:extLst>
                  <a:ext uri="{0D108BD9-81ED-4DB2-BD59-A6C34878D82A}">
                    <a16:rowId xmlns:a16="http://schemas.microsoft.com/office/drawing/2014/main" val="10001"/>
                  </a:ext>
                </a:extLst>
              </a:tr>
              <a:tr h="512294">
                <a:tc>
                  <a:txBody>
                    <a:bodyPr/>
                    <a:lstStyle/>
                    <a:p>
                      <a:pPr algn="ctr" defTabSz="457200">
                        <a:defRPr sz="1800">
                          <a:solidFill>
                            <a:srgbClr val="000000"/>
                          </a:solidFill>
                        </a:defRPr>
                      </a:pPr>
                      <a:r>
                        <a:rPr sz="900">
                          <a:solidFill>
                            <a:srgbClr val="444444"/>
                          </a:solidFill>
                        </a:rPr>
                        <a:t>Agree Implementation</a:t>
                      </a:r>
                    </a:p>
                  </a:txBody>
                  <a:tcPr marL="50800" marR="50800" marT="50800" marB="50800" anchor="ctr" horzOverflow="overflow"/>
                </a:tc>
                <a:tc>
                  <a:txBody>
                    <a:bodyPr/>
                    <a:lstStyle/>
                    <a:p>
                      <a:pPr algn="ctr" defTabSz="457200">
                        <a:defRPr sz="1800">
                          <a:solidFill>
                            <a:srgbClr val="000000"/>
                          </a:solidFill>
                        </a:defRPr>
                      </a:pPr>
                      <a:r>
                        <a:rPr sz="900">
                          <a:solidFill>
                            <a:srgbClr val="444444"/>
                          </a:solidFill>
                        </a:rPr>
                        <a:t>Sept</a:t>
                      </a:r>
                    </a:p>
                  </a:txBody>
                  <a:tcPr marL="50800" marR="50800" marT="50800" marB="50800" anchor="ctr" horzOverflow="overflow">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000000"/>
                      </a:solidFill>
                      <a:miter lim="400000"/>
                    </a:lnR>
                  </a:tcPr>
                </a:tc>
                <a:extLst>
                  <a:ext uri="{0D108BD9-81ED-4DB2-BD59-A6C34878D82A}">
                    <a16:rowId xmlns:a16="http://schemas.microsoft.com/office/drawing/2014/main" val="10002"/>
                  </a:ext>
                </a:extLst>
              </a:tr>
              <a:tr h="512294">
                <a:tc>
                  <a:txBody>
                    <a:bodyPr/>
                    <a:lstStyle/>
                    <a:p>
                      <a:pPr algn="ctr" defTabSz="457200">
                        <a:defRPr sz="1800">
                          <a:solidFill>
                            <a:srgbClr val="000000"/>
                          </a:solidFill>
                        </a:defRPr>
                      </a:pPr>
                      <a:r>
                        <a:rPr sz="900">
                          <a:solidFill>
                            <a:srgbClr val="444444"/>
                          </a:solidFill>
                        </a:rPr>
                        <a:t>Approvals</a:t>
                      </a:r>
                    </a:p>
                  </a:txBody>
                  <a:tcPr marL="50800" marR="50800" marT="50800" marB="50800" anchor="ctr" horzOverflow="overflow"/>
                </a:tc>
                <a:tc>
                  <a:txBody>
                    <a:bodyPr/>
                    <a:lstStyle/>
                    <a:p>
                      <a:pPr algn="ctr" defTabSz="457200">
                        <a:defRPr sz="900"/>
                      </a:pPr>
                      <a:endParaRPr/>
                    </a:p>
                  </a:txBody>
                  <a:tcPr marL="50800" marR="50800" marT="50800" marB="50800" anchor="ctr" horzOverflow="overflow">
                    <a:lnR w="12700">
                      <a:solidFill>
                        <a:srgbClr val="C4C6C6"/>
                      </a:solidFill>
                      <a:miter lim="400000"/>
                    </a:lnR>
                  </a:tcPr>
                </a:tc>
                <a:tc>
                  <a:txBody>
                    <a:bodyPr/>
                    <a:lstStyle/>
                    <a:p>
                      <a:pPr algn="ctr" defTabSz="457200">
                        <a:defRPr sz="1800">
                          <a:solidFill>
                            <a:srgbClr val="000000"/>
                          </a:solidFill>
                        </a:defRPr>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Oct</a:t>
                      </a: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Oct</a:t>
                      </a: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Nov</a:t>
                      </a: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000000"/>
                      </a:solidFill>
                      <a:miter lim="400000"/>
                    </a:lnR>
                  </a:tcPr>
                </a:tc>
                <a:extLst>
                  <a:ext uri="{0D108BD9-81ED-4DB2-BD59-A6C34878D82A}">
                    <a16:rowId xmlns:a16="http://schemas.microsoft.com/office/drawing/2014/main" val="10003"/>
                  </a:ext>
                </a:extLst>
              </a:tr>
              <a:tr h="512294">
                <a:tc>
                  <a:txBody>
                    <a:bodyPr/>
                    <a:lstStyle/>
                    <a:p>
                      <a:pPr algn="ctr" defTabSz="457200">
                        <a:defRPr sz="1800">
                          <a:solidFill>
                            <a:srgbClr val="000000"/>
                          </a:solidFill>
                        </a:defRPr>
                      </a:pPr>
                      <a:r>
                        <a:rPr sz="900">
                          <a:solidFill>
                            <a:srgbClr val="444444"/>
                          </a:solidFill>
                        </a:rPr>
                        <a:t>Catalogue of merchandise</a:t>
                      </a:r>
                    </a:p>
                  </a:txBody>
                  <a:tcPr marL="50800" marR="50800" marT="50800" marB="50800" anchor="ctr" horzOverflow="overflow"/>
                </a:tc>
                <a:tc>
                  <a:txBody>
                    <a:bodyPr/>
                    <a:lstStyle/>
                    <a:p>
                      <a:pPr algn="ctr" defTabSz="457200">
                        <a:defRPr sz="1800">
                          <a:solidFill>
                            <a:srgbClr val="000000"/>
                          </a:solidFill>
                        </a:defRPr>
                      </a:pPr>
                      <a:r>
                        <a:rPr sz="900">
                          <a:solidFill>
                            <a:srgbClr val="444444"/>
                          </a:solidFill>
                        </a:rPr>
                        <a:t>August</a:t>
                      </a:r>
                    </a:p>
                  </a:txBody>
                  <a:tcPr marL="50800" marR="50800" marT="50800" marB="50800" anchor="ctr" horzOverflow="overflow">
                    <a:lnR w="12700">
                      <a:solidFill>
                        <a:srgbClr val="C4C6C6"/>
                      </a:solidFill>
                      <a:miter lim="400000"/>
                    </a:lnR>
                  </a:tcPr>
                </a:tc>
                <a:tc>
                  <a:txBody>
                    <a:bodyPr/>
                    <a:lstStyle/>
                    <a:p>
                      <a:pPr algn="ctr" defTabSz="457200">
                        <a:defRPr sz="1800">
                          <a:solidFill>
                            <a:srgbClr val="000000"/>
                          </a:solidFill>
                        </a:defRPr>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000000"/>
                      </a:solidFill>
                      <a:miter lim="400000"/>
                    </a:lnR>
                  </a:tcPr>
                </a:tc>
                <a:extLst>
                  <a:ext uri="{0D108BD9-81ED-4DB2-BD59-A6C34878D82A}">
                    <a16:rowId xmlns:a16="http://schemas.microsoft.com/office/drawing/2014/main" val="10004"/>
                  </a:ext>
                </a:extLst>
              </a:tr>
              <a:tr h="512294">
                <a:tc>
                  <a:txBody>
                    <a:bodyPr/>
                    <a:lstStyle/>
                    <a:p>
                      <a:pPr algn="ctr" defTabSz="457200">
                        <a:defRPr sz="1800">
                          <a:solidFill>
                            <a:srgbClr val="000000"/>
                          </a:solidFill>
                        </a:defRPr>
                      </a:pPr>
                      <a:r>
                        <a:rPr sz="900">
                          <a:solidFill>
                            <a:srgbClr val="444444"/>
                          </a:solidFill>
                        </a:rPr>
                        <a:t>Selection of technology platform</a:t>
                      </a:r>
                    </a:p>
                  </a:txBody>
                  <a:tcPr marL="50800" marR="50800" marT="50800" marB="50800" anchor="ctr" horzOverflow="overflow"/>
                </a:tc>
                <a:tc>
                  <a:txBody>
                    <a:bodyPr/>
                    <a:lstStyle/>
                    <a:p>
                      <a:pPr algn="ctr" defTabSz="457200">
                        <a:defRPr sz="900"/>
                      </a:pPr>
                      <a:endParaRPr/>
                    </a:p>
                  </a:txBody>
                  <a:tcPr marL="50800" marR="50800" marT="50800" marB="50800" anchor="ctr" horzOverflow="overflow">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000000"/>
                      </a:solidFill>
                      <a:miter lim="400000"/>
                    </a:lnR>
                  </a:tcPr>
                </a:tc>
                <a:extLst>
                  <a:ext uri="{0D108BD9-81ED-4DB2-BD59-A6C34878D82A}">
                    <a16:rowId xmlns:a16="http://schemas.microsoft.com/office/drawing/2014/main" val="10005"/>
                  </a:ext>
                </a:extLst>
              </a:tr>
              <a:tr h="512294">
                <a:tc>
                  <a:txBody>
                    <a:bodyPr/>
                    <a:lstStyle/>
                    <a:p>
                      <a:pPr algn="ctr" defTabSz="457200">
                        <a:defRPr sz="1800">
                          <a:solidFill>
                            <a:srgbClr val="000000"/>
                          </a:solidFill>
                        </a:defRPr>
                      </a:pPr>
                      <a:r>
                        <a:rPr sz="900">
                          <a:solidFill>
                            <a:srgbClr val="444444"/>
                          </a:solidFill>
                        </a:rPr>
                        <a:t>Photography of merchandise</a:t>
                      </a:r>
                    </a:p>
                  </a:txBody>
                  <a:tcPr marL="50800" marR="50800" marT="50800" marB="50800" anchor="ctr" horzOverflow="overflow"/>
                </a:tc>
                <a:tc>
                  <a:txBody>
                    <a:bodyPr/>
                    <a:lstStyle/>
                    <a:p>
                      <a:pPr algn="ctr" defTabSz="457200">
                        <a:defRPr sz="900"/>
                      </a:pPr>
                      <a:endParaRPr/>
                    </a:p>
                  </a:txBody>
                  <a:tcPr marL="50800" marR="50800" marT="50800" marB="50800" anchor="ctr" horzOverflow="overflow">
                    <a:lnR w="12700">
                      <a:solidFill>
                        <a:srgbClr val="C4C6C6"/>
                      </a:solidFill>
                      <a:miter lim="400000"/>
                    </a:lnR>
                  </a:tcPr>
                </a:tc>
                <a:tc>
                  <a:txBody>
                    <a:bodyPr/>
                    <a:lstStyle/>
                    <a:p>
                      <a:pPr algn="ctr" defTabSz="457200">
                        <a:defRPr sz="1800">
                          <a:solidFill>
                            <a:srgbClr val="000000"/>
                          </a:solidFill>
                        </a:defRPr>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Oct </a:t>
                      </a: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000000"/>
                      </a:solidFill>
                      <a:miter lim="400000"/>
                    </a:lnR>
                  </a:tcPr>
                </a:tc>
                <a:extLst>
                  <a:ext uri="{0D108BD9-81ED-4DB2-BD59-A6C34878D82A}">
                    <a16:rowId xmlns:a16="http://schemas.microsoft.com/office/drawing/2014/main" val="10006"/>
                  </a:ext>
                </a:extLst>
              </a:tr>
              <a:tr h="512294">
                <a:tc>
                  <a:txBody>
                    <a:bodyPr/>
                    <a:lstStyle/>
                    <a:p>
                      <a:pPr algn="ctr" defTabSz="457200">
                        <a:defRPr sz="1800">
                          <a:solidFill>
                            <a:srgbClr val="000000"/>
                          </a:solidFill>
                        </a:defRPr>
                      </a:pPr>
                      <a:r>
                        <a:rPr sz="900">
                          <a:solidFill>
                            <a:srgbClr val="444444"/>
                          </a:solidFill>
                        </a:rPr>
                        <a:t>Upload of content</a:t>
                      </a:r>
                    </a:p>
                  </a:txBody>
                  <a:tcPr marL="50800" marR="50800" marT="50800" marB="50800" anchor="ctr" horzOverflow="overflow"/>
                </a:tc>
                <a:tc>
                  <a:txBody>
                    <a:bodyPr/>
                    <a:lstStyle/>
                    <a:p>
                      <a:pPr algn="ctr" defTabSz="457200">
                        <a:defRPr sz="900"/>
                      </a:pPr>
                      <a:endParaRPr/>
                    </a:p>
                  </a:txBody>
                  <a:tcPr marL="50800" marR="50800" marT="50800" marB="50800" anchor="ctr" horzOverflow="overflow">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Oct</a:t>
                      </a: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000000"/>
                      </a:solidFill>
                      <a:miter lim="400000"/>
                    </a:lnR>
                  </a:tcPr>
                </a:tc>
                <a:extLst>
                  <a:ext uri="{0D108BD9-81ED-4DB2-BD59-A6C34878D82A}">
                    <a16:rowId xmlns:a16="http://schemas.microsoft.com/office/drawing/2014/main" val="10007"/>
                  </a:ext>
                </a:extLst>
              </a:tr>
              <a:tr h="512294">
                <a:tc>
                  <a:txBody>
                    <a:bodyPr/>
                    <a:lstStyle/>
                    <a:p>
                      <a:pPr algn="ctr" defTabSz="457200">
                        <a:defRPr sz="1800">
                          <a:solidFill>
                            <a:srgbClr val="000000"/>
                          </a:solidFill>
                        </a:defRPr>
                      </a:pPr>
                      <a:r>
                        <a:rPr sz="900">
                          <a:solidFill>
                            <a:srgbClr val="444444"/>
                          </a:solidFill>
                        </a:rPr>
                        <a:t>Design storefront </a:t>
                      </a:r>
                    </a:p>
                  </a:txBody>
                  <a:tcPr marL="50800" marR="50800" marT="50800" marB="50800" anchor="ctr" horzOverflow="overflow"/>
                </a:tc>
                <a:tc>
                  <a:txBody>
                    <a:bodyPr/>
                    <a:lstStyle/>
                    <a:p>
                      <a:pPr algn="ctr" defTabSz="457200">
                        <a:defRPr sz="900"/>
                      </a:pPr>
                      <a:endParaRPr/>
                    </a:p>
                  </a:txBody>
                  <a:tcPr marL="50800" marR="50800" marT="50800" marB="50800" anchor="ctr" horzOverflow="overflow">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Oct</a:t>
                      </a: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000000"/>
                      </a:solidFill>
                      <a:miter lim="400000"/>
                    </a:lnR>
                  </a:tcPr>
                </a:tc>
                <a:extLst>
                  <a:ext uri="{0D108BD9-81ED-4DB2-BD59-A6C34878D82A}">
                    <a16:rowId xmlns:a16="http://schemas.microsoft.com/office/drawing/2014/main" val="10008"/>
                  </a:ext>
                </a:extLst>
              </a:tr>
              <a:tr h="512294">
                <a:tc>
                  <a:txBody>
                    <a:bodyPr/>
                    <a:lstStyle/>
                    <a:p>
                      <a:pPr algn="ctr" defTabSz="457200">
                        <a:defRPr sz="1800">
                          <a:solidFill>
                            <a:srgbClr val="000000"/>
                          </a:solidFill>
                        </a:defRPr>
                      </a:pPr>
                      <a:r>
                        <a:rPr sz="900">
                          <a:solidFill>
                            <a:srgbClr val="444444"/>
                          </a:solidFill>
                        </a:rPr>
                        <a:t>Trial purchases</a:t>
                      </a:r>
                    </a:p>
                  </a:txBody>
                  <a:tcPr marL="50800" marR="50800" marT="50800" marB="50800" anchor="ctr" horzOverflow="overflow"/>
                </a:tc>
                <a:tc>
                  <a:txBody>
                    <a:bodyPr/>
                    <a:lstStyle/>
                    <a:p>
                      <a:pPr algn="ctr" defTabSz="457200">
                        <a:defRPr sz="900"/>
                      </a:pPr>
                      <a:endParaRPr/>
                    </a:p>
                  </a:txBody>
                  <a:tcPr marL="50800" marR="50800" marT="50800" marB="50800" anchor="ctr" horzOverflow="overflow">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Oct</a:t>
                      </a: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Nov 4th</a:t>
                      </a: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000000"/>
                      </a:solidFill>
                      <a:miter lim="400000"/>
                    </a:lnR>
                  </a:tcPr>
                </a:tc>
                <a:extLst>
                  <a:ext uri="{0D108BD9-81ED-4DB2-BD59-A6C34878D82A}">
                    <a16:rowId xmlns:a16="http://schemas.microsoft.com/office/drawing/2014/main" val="10009"/>
                  </a:ext>
                </a:extLst>
              </a:tr>
              <a:tr h="512294">
                <a:tc>
                  <a:txBody>
                    <a:bodyPr/>
                    <a:lstStyle/>
                    <a:p>
                      <a:pPr algn="ctr" defTabSz="457200">
                        <a:defRPr sz="1800">
                          <a:solidFill>
                            <a:srgbClr val="000000"/>
                          </a:solidFill>
                        </a:defRPr>
                      </a:pPr>
                      <a:r>
                        <a:rPr sz="900">
                          <a:solidFill>
                            <a:srgbClr val="444444"/>
                          </a:solidFill>
                        </a:rPr>
                        <a:t>Connect to WAB site</a:t>
                      </a:r>
                    </a:p>
                  </a:txBody>
                  <a:tcPr marL="50800" marR="50800" marT="50800" marB="50800" anchor="ctr" horzOverflow="overflow"/>
                </a:tc>
                <a:tc>
                  <a:txBody>
                    <a:bodyPr/>
                    <a:lstStyle/>
                    <a:p>
                      <a:pPr algn="ctr" defTabSz="457200">
                        <a:defRPr sz="900"/>
                      </a:pPr>
                      <a:endParaRPr/>
                    </a:p>
                  </a:txBody>
                  <a:tcPr marL="50800" marR="50800" marT="50800" marB="50800" anchor="ctr" horzOverflow="overflow">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Nov 11th</a:t>
                      </a: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000000"/>
                      </a:solidFill>
                      <a:miter lim="400000"/>
                    </a:lnR>
                  </a:tcPr>
                </a:tc>
                <a:extLst>
                  <a:ext uri="{0D108BD9-81ED-4DB2-BD59-A6C34878D82A}">
                    <a16:rowId xmlns:a16="http://schemas.microsoft.com/office/drawing/2014/main" val="10010"/>
                  </a:ext>
                </a:extLst>
              </a:tr>
              <a:tr h="512294">
                <a:tc>
                  <a:txBody>
                    <a:bodyPr/>
                    <a:lstStyle/>
                    <a:p>
                      <a:pPr algn="ctr" defTabSz="457200">
                        <a:defRPr sz="1800">
                          <a:solidFill>
                            <a:srgbClr val="000000"/>
                          </a:solidFill>
                        </a:defRPr>
                      </a:pPr>
                      <a:r>
                        <a:rPr sz="900">
                          <a:solidFill>
                            <a:srgbClr val="444444"/>
                          </a:solidFill>
                        </a:rPr>
                        <a:t>Soft Launch</a:t>
                      </a:r>
                    </a:p>
                  </a:txBody>
                  <a:tcPr marL="50800" marR="50800" marT="50800" marB="50800" anchor="ctr" horzOverflow="overflow"/>
                </a:tc>
                <a:tc>
                  <a:txBody>
                    <a:bodyPr/>
                    <a:lstStyle/>
                    <a:p>
                      <a:pPr algn="ctr" defTabSz="457200">
                        <a:defRPr sz="900"/>
                      </a:pPr>
                      <a:endParaRPr/>
                    </a:p>
                  </a:txBody>
                  <a:tcPr marL="50800" marR="50800" marT="50800" marB="50800" anchor="ctr" horzOverflow="overflow">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Nov 25th</a:t>
                      </a:r>
                    </a:p>
                  </a:txBody>
                  <a:tcPr marL="50800" marR="50800" marT="50800" marB="50800" anchor="ctr" horzOverflow="overflow">
                    <a:lnL w="12700">
                      <a:solidFill>
                        <a:srgbClr val="C4C6C6"/>
                      </a:solidFill>
                      <a:miter lim="400000"/>
                    </a:lnL>
                    <a:lnR w="12700">
                      <a:solidFill>
                        <a:srgbClr val="C4C6C6"/>
                      </a:solidFill>
                      <a:miter lim="400000"/>
                    </a:lnR>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000000"/>
                      </a:solidFill>
                      <a:miter lim="400000"/>
                    </a:lnR>
                  </a:tcPr>
                </a:tc>
                <a:extLst>
                  <a:ext uri="{0D108BD9-81ED-4DB2-BD59-A6C34878D82A}">
                    <a16:rowId xmlns:a16="http://schemas.microsoft.com/office/drawing/2014/main" val="10011"/>
                  </a:ext>
                </a:extLst>
              </a:tr>
              <a:tr h="512294">
                <a:tc>
                  <a:txBody>
                    <a:bodyPr/>
                    <a:lstStyle/>
                    <a:p>
                      <a:pPr algn="ctr" defTabSz="457200">
                        <a:defRPr sz="1800">
                          <a:solidFill>
                            <a:srgbClr val="000000"/>
                          </a:solidFill>
                        </a:defRPr>
                      </a:pPr>
                      <a:r>
                        <a:rPr sz="900">
                          <a:solidFill>
                            <a:srgbClr val="444444"/>
                          </a:solidFill>
                        </a:rPr>
                        <a:t>Full Launch</a:t>
                      </a:r>
                    </a:p>
                  </a:txBody>
                  <a:tcPr marL="50800" marR="50800" marT="50800" marB="50800" anchor="ctr" horzOverflow="overflow">
                    <a:lnB w="12700">
                      <a:solidFill>
                        <a:srgbClr val="000000"/>
                      </a:solidFill>
                      <a:miter lim="400000"/>
                    </a:lnB>
                  </a:tcPr>
                </a:tc>
                <a:tc>
                  <a:txBody>
                    <a:bodyPr/>
                    <a:lstStyle/>
                    <a:p>
                      <a:pPr algn="ctr" defTabSz="457200">
                        <a:defRPr sz="900"/>
                      </a:pPr>
                      <a:endParaRPr/>
                    </a:p>
                  </a:txBody>
                  <a:tcPr marL="50800" marR="50800" marT="50800" marB="50800" anchor="ctr" horzOverflow="overflow">
                    <a:lnR w="12700">
                      <a:solidFill>
                        <a:srgbClr val="C4C6C6"/>
                      </a:solidFill>
                      <a:miter lim="400000"/>
                    </a:lnR>
                    <a:lnB w="12700">
                      <a:solidFill>
                        <a:srgbClr val="000000"/>
                      </a:solidFill>
                      <a:miter lim="400000"/>
                    </a:lnB>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lnB w="12700">
                      <a:solidFill>
                        <a:srgbClr val="000000"/>
                      </a:solidFill>
                      <a:miter lim="400000"/>
                    </a:lnB>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lnB w="12700">
                      <a:solidFill>
                        <a:srgbClr val="000000"/>
                      </a:solidFill>
                      <a:miter lim="400000"/>
                    </a:lnB>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lnB w="12700">
                      <a:solidFill>
                        <a:srgbClr val="000000"/>
                      </a:solidFill>
                      <a:miter lim="400000"/>
                    </a:lnB>
                  </a:tcPr>
                </a:tc>
                <a:tc>
                  <a:txBody>
                    <a:bodyPr/>
                    <a:lstStyle/>
                    <a:p>
                      <a:pPr algn="ctr" defTabSz="457200">
                        <a:defRPr sz="900"/>
                      </a:pPr>
                      <a:endParaRPr/>
                    </a:p>
                  </a:txBody>
                  <a:tcPr marL="50800" marR="50800" marT="50800" marB="50800" anchor="ctr" horzOverflow="overflow">
                    <a:lnL w="12700">
                      <a:solidFill>
                        <a:srgbClr val="C4C6C6"/>
                      </a:solidFill>
                      <a:miter lim="400000"/>
                    </a:lnL>
                    <a:lnR w="12700">
                      <a:solidFill>
                        <a:srgbClr val="C4C6C6"/>
                      </a:solidFill>
                      <a:miter lim="400000"/>
                    </a:lnR>
                    <a:lnB w="12700">
                      <a:solidFill>
                        <a:srgbClr val="000000"/>
                      </a:solidFill>
                      <a:miter lim="400000"/>
                    </a:lnB>
                  </a:tcPr>
                </a:tc>
                <a:tc>
                  <a:txBody>
                    <a:bodyPr/>
                    <a:lstStyle/>
                    <a:p>
                      <a:pPr algn="ctr" defTabSz="457200">
                        <a:defRPr sz="1800">
                          <a:solidFill>
                            <a:srgbClr val="000000"/>
                          </a:solidFill>
                        </a:defRPr>
                      </a:pPr>
                      <a:r>
                        <a:rPr sz="900">
                          <a:solidFill>
                            <a:srgbClr val="444444"/>
                          </a:solidFill>
                        </a:rPr>
                        <a:t>Dec 1st</a:t>
                      </a:r>
                    </a:p>
                  </a:txBody>
                  <a:tcPr marL="50800" marR="50800" marT="50800" marB="50800" anchor="ctr" horzOverflow="overflow">
                    <a:lnL w="12700">
                      <a:solidFill>
                        <a:srgbClr val="C4C6C6"/>
                      </a:solidFill>
                      <a:miter lim="400000"/>
                    </a:lnL>
                    <a:lnR w="12700">
                      <a:solidFill>
                        <a:srgbClr val="000000"/>
                      </a:solidFill>
                      <a:miter lim="400000"/>
                    </a:lnR>
                    <a:lnB w="12700">
                      <a:solidFill>
                        <a:srgbClr val="000000"/>
                      </a:solidFill>
                      <a:miter lim="400000"/>
                    </a:lnB>
                  </a:tcPr>
                </a:tc>
                <a:extLst>
                  <a:ext uri="{0D108BD9-81ED-4DB2-BD59-A6C34878D82A}">
                    <a16:rowId xmlns:a16="http://schemas.microsoft.com/office/drawing/2014/main" val="10012"/>
                  </a:ext>
                </a:extLst>
              </a:tr>
            </a:tbl>
          </a:graphicData>
        </a:graphic>
      </p:graphicFrame>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Questions to answer"/>
          <p:cNvSpPr txBox="1">
            <a:spLocks noGrp="1"/>
          </p:cNvSpPr>
          <p:nvPr>
            <p:ph type="title"/>
          </p:nvPr>
        </p:nvSpPr>
        <p:spPr>
          <a:prstGeom prst="rect">
            <a:avLst/>
          </a:prstGeom>
        </p:spPr>
        <p:txBody>
          <a:bodyPr/>
          <a:lstStyle/>
          <a:p>
            <a:r>
              <a:t>10.	Research and questions</a:t>
            </a:r>
          </a:p>
        </p:txBody>
      </p:sp>
      <p:sp>
        <p:nvSpPr>
          <p:cNvPr id="297" name="Management of a virtual store is going to create more work outside of current office hours.…"/>
          <p:cNvSpPr txBox="1">
            <a:spLocks noGrp="1"/>
          </p:cNvSpPr>
          <p:nvPr>
            <p:ph type="body" idx="1"/>
          </p:nvPr>
        </p:nvSpPr>
        <p:spPr>
          <a:prstGeom prst="rect">
            <a:avLst/>
          </a:prstGeom>
        </p:spPr>
        <p:txBody>
          <a:bodyPr/>
          <a:lstStyle/>
          <a:p>
            <a:pPr marL="327920" indent="-327920" defTabSz="467359">
              <a:spcBef>
                <a:spcPts val="2400"/>
              </a:spcBef>
              <a:defRPr sz="2000">
                <a:latin typeface="+mn-lt"/>
                <a:ea typeface="+mn-ea"/>
                <a:cs typeface="+mn-cs"/>
                <a:sym typeface="Helvetica Neue"/>
              </a:defRPr>
            </a:pPr>
            <a:r>
              <a:t>Management of a virtual store is going to create more work outside of current office hours.</a:t>
            </a:r>
          </a:p>
          <a:p>
            <a:pPr marL="327920" indent="-327920" defTabSz="467359">
              <a:spcBef>
                <a:spcPts val="2400"/>
              </a:spcBef>
              <a:defRPr sz="2000">
                <a:latin typeface="+mn-lt"/>
                <a:ea typeface="+mn-ea"/>
                <a:cs typeface="+mn-cs"/>
                <a:sym typeface="Helvetica Neue"/>
              </a:defRPr>
            </a:pPr>
            <a:r>
              <a:t>Identify skillsets required.</a:t>
            </a:r>
          </a:p>
          <a:p>
            <a:pPr marL="327920" indent="-327920" defTabSz="467359">
              <a:spcBef>
                <a:spcPts val="2400"/>
              </a:spcBef>
              <a:defRPr sz="2000">
                <a:latin typeface="+mn-lt"/>
                <a:ea typeface="+mn-ea"/>
                <a:cs typeface="+mn-cs"/>
                <a:sym typeface="Helvetica Neue"/>
              </a:defRPr>
            </a:pPr>
            <a:r>
              <a:t>Full inventory of the Tiger shop required including cost price &amp; sale price</a:t>
            </a:r>
          </a:p>
          <a:p>
            <a:pPr marL="327920" indent="-327920" defTabSz="467359">
              <a:spcBef>
                <a:spcPts val="2400"/>
              </a:spcBef>
              <a:defRPr sz="2000">
                <a:latin typeface="+mn-lt"/>
                <a:ea typeface="+mn-ea"/>
                <a:cs typeface="+mn-cs"/>
                <a:sym typeface="Helvetica Neue"/>
              </a:defRPr>
            </a:pPr>
            <a:r>
              <a:t>Sales of inventory to be determined ie. best sellers</a:t>
            </a:r>
          </a:p>
          <a:p>
            <a:pPr marL="327920" indent="-327920" defTabSz="467359">
              <a:spcBef>
                <a:spcPts val="2400"/>
              </a:spcBef>
              <a:defRPr sz="2000">
                <a:latin typeface="+mn-lt"/>
                <a:ea typeface="+mn-ea"/>
                <a:cs typeface="+mn-cs"/>
                <a:sym typeface="Helvetica Neue"/>
              </a:defRPr>
            </a:pPr>
            <a:r>
              <a:t>Which technology platforms to used</a:t>
            </a:r>
          </a:p>
          <a:p>
            <a:pPr marL="327920" indent="-327920" defTabSz="467359">
              <a:spcBef>
                <a:spcPts val="2400"/>
              </a:spcBef>
              <a:defRPr sz="2000">
                <a:latin typeface="+mn-lt"/>
                <a:ea typeface="+mn-ea"/>
                <a:cs typeface="+mn-cs"/>
                <a:sym typeface="Helvetica Neue"/>
              </a:defRPr>
            </a:pPr>
            <a:r>
              <a:t>Who will be responsible for the development, management and marketing.</a:t>
            </a:r>
          </a:p>
          <a:p>
            <a:pPr marL="327920" indent="-327920" defTabSz="467359">
              <a:spcBef>
                <a:spcPts val="2400"/>
              </a:spcBef>
              <a:defRPr sz="2000">
                <a:latin typeface="+mn-lt"/>
                <a:ea typeface="+mn-ea"/>
                <a:cs typeface="+mn-cs"/>
                <a:sym typeface="Helvetica Neue"/>
              </a:defRPr>
            </a:pPr>
            <a:r>
              <a:t>Financial expectations in terms of returns.</a:t>
            </a:r>
          </a:p>
          <a:p>
            <a:pPr marL="264158" indent="-264158" defTabSz="467359">
              <a:spcBef>
                <a:spcPts val="2400"/>
              </a:spcBef>
              <a:defRPr sz="2000">
                <a:latin typeface="+mn-lt"/>
                <a:ea typeface="+mn-ea"/>
                <a:cs typeface="+mn-cs"/>
                <a:sym typeface="Helvetica Neue"/>
              </a:defRPr>
            </a:pPr>
            <a:r>
              <a:t>Who will choose the inventory to be sold</a:t>
            </a:r>
          </a:p>
          <a:p>
            <a:pPr marL="264158" indent="-264158" defTabSz="467359">
              <a:spcBef>
                <a:spcPts val="2400"/>
              </a:spcBef>
              <a:defRPr sz="2000">
                <a:latin typeface="+mn-lt"/>
                <a:ea typeface="+mn-ea"/>
                <a:cs typeface="+mn-cs"/>
                <a:sym typeface="Helvetica Neue"/>
              </a:defRPr>
            </a:pPr>
            <a:r>
              <a:t>How will we manage fulfilment of the products sold</a:t>
            </a:r>
          </a:p>
          <a:p>
            <a:pPr marL="264158" indent="-264158" defTabSz="467359">
              <a:spcBef>
                <a:spcPts val="2400"/>
              </a:spcBef>
              <a:defRPr sz="2000">
                <a:latin typeface="+mn-lt"/>
                <a:ea typeface="+mn-ea"/>
                <a:cs typeface="+mn-cs"/>
                <a:sym typeface="Helvetica Neue"/>
              </a:defRPr>
            </a:pPr>
            <a:r>
              <a:t>Payments &amp; refunds &amp; fapiao</a:t>
            </a:r>
          </a:p>
          <a:p>
            <a:pPr marL="264158" indent="-264158" defTabSz="467359">
              <a:spcBef>
                <a:spcPts val="2400"/>
              </a:spcBef>
              <a:defRPr sz="2000">
                <a:latin typeface="+mn-lt"/>
                <a:ea typeface="+mn-ea"/>
                <a:cs typeface="+mn-cs"/>
                <a:sym typeface="Helvetica Neue"/>
              </a:defRPr>
            </a:pPr>
            <a:r>
              <a:t>The integration of the Tiger Den with Tiger Commerce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C95F4664-8216-4BA4-BC36-1DBB65A187A3-L0-001.jpeg" descr="C95F4664-8216-4BA4-BC36-1DBB65A187A3-L0-001.jpeg"/>
          <p:cNvPicPr>
            <a:picLocks noGrp="1" noChangeAspect="1"/>
          </p:cNvPicPr>
          <p:nvPr>
            <p:ph type="pic" idx="13"/>
          </p:nvPr>
        </p:nvPicPr>
        <p:blipFill>
          <a:blip r:embed="rId2">
            <a:extLst/>
          </a:blip>
          <a:srcRect l="15789" r="15789"/>
          <a:stretch>
            <a:fillRect/>
          </a:stretch>
        </p:blipFill>
        <p:spPr>
          <a:xfrm>
            <a:off x="8690112" y="5435110"/>
            <a:ext cx="2767267" cy="3033350"/>
          </a:xfrm>
          <a:prstGeom prst="rect">
            <a:avLst/>
          </a:prstGeom>
        </p:spPr>
      </p:pic>
      <p:pic>
        <p:nvPicPr>
          <p:cNvPr id="137" name="68AEC0C5-BFA7-4E10-8F55-A80C6C1817F2-L0-001.jpeg" descr="68AEC0C5-BFA7-4E10-8F55-A80C6C1817F2-L0-001.jpeg"/>
          <p:cNvPicPr>
            <a:picLocks noGrp="1" noChangeAspect="1"/>
          </p:cNvPicPr>
          <p:nvPr>
            <p:ph type="pic" idx="14"/>
          </p:nvPr>
        </p:nvPicPr>
        <p:blipFill>
          <a:blip r:embed="rId3">
            <a:extLst/>
          </a:blip>
          <a:srcRect l="17642" r="17642"/>
          <a:stretch>
            <a:fillRect/>
          </a:stretch>
        </p:blipFill>
        <p:spPr>
          <a:xfrm>
            <a:off x="8690112" y="1568174"/>
            <a:ext cx="2767267" cy="3207026"/>
          </a:xfrm>
          <a:prstGeom prst="rect">
            <a:avLst/>
          </a:prstGeom>
        </p:spPr>
      </p:pic>
      <p:pic>
        <p:nvPicPr>
          <p:cNvPr id="138" name="A8F060D7-6C7E-41CB-A02A-4240AC227029-L0-001.jpeg" descr="A8F060D7-6C7E-41CB-A02A-4240AC227029-L0-001.jpeg"/>
          <p:cNvPicPr>
            <a:picLocks noGrp="1" noChangeAspect="1"/>
          </p:cNvPicPr>
          <p:nvPr>
            <p:ph type="pic" idx="15"/>
          </p:nvPr>
        </p:nvPicPr>
        <p:blipFill>
          <a:blip r:embed="rId4">
            <a:extLst/>
          </a:blip>
          <a:srcRect l="10647" r="10648"/>
          <a:stretch>
            <a:fillRect/>
          </a:stretch>
        </p:blipFill>
        <p:spPr>
          <a:xfrm>
            <a:off x="732733" y="1568174"/>
            <a:ext cx="7271580" cy="6929516"/>
          </a:xfrm>
          <a:prstGeom prst="rect">
            <a:avLst/>
          </a:prstGeom>
        </p:spPr>
      </p:pic>
      <p:sp>
        <p:nvSpPr>
          <p:cNvPr id="139" name="The Tiger Den"/>
          <p:cNvSpPr txBox="1">
            <a:spLocks noGrp="1"/>
          </p:cNvSpPr>
          <p:nvPr>
            <p:ph type="body" sz="quarter" idx="1"/>
          </p:nvPr>
        </p:nvSpPr>
        <p:spPr>
          <a:xfrm>
            <a:off x="745434" y="685800"/>
            <a:ext cx="8369301" cy="939800"/>
          </a:xfrm>
          <a:prstGeom prst="rect">
            <a:avLst/>
          </a:prstGeom>
        </p:spPr>
        <p:txBody>
          <a:bodyPr/>
          <a:lstStyle/>
          <a:p>
            <a:r>
              <a:t>The Tiger Den: WAB Tiger merchandise shop </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Titel 1"/>
          <p:cNvSpPr txBox="1">
            <a:spLocks noGrp="1"/>
          </p:cNvSpPr>
          <p:nvPr>
            <p:ph type="title"/>
          </p:nvPr>
        </p:nvSpPr>
        <p:spPr>
          <a:xfrm>
            <a:off x="889551" y="410323"/>
            <a:ext cx="11861801" cy="1397001"/>
          </a:xfrm>
          <a:prstGeom prst="rect">
            <a:avLst/>
          </a:prstGeom>
        </p:spPr>
        <p:txBody>
          <a:bodyPr/>
          <a:lstStyle/>
          <a:p>
            <a:r>
              <a:t>12.	Team</a:t>
            </a:r>
          </a:p>
        </p:txBody>
      </p:sp>
      <p:sp>
        <p:nvSpPr>
          <p:cNvPr id="300" name="Tijdelijke aanduiding voor tekst 2"/>
          <p:cNvSpPr txBox="1">
            <a:spLocks noGrp="1"/>
          </p:cNvSpPr>
          <p:nvPr>
            <p:ph type="body" idx="1"/>
          </p:nvPr>
        </p:nvSpPr>
        <p:spPr>
          <a:xfrm>
            <a:off x="571499" y="2222500"/>
            <a:ext cx="12057824" cy="6667500"/>
          </a:xfrm>
          <a:prstGeom prst="rect">
            <a:avLst/>
          </a:prstGeom>
        </p:spPr>
        <p:txBody>
          <a:bodyPr/>
          <a:lstStyle/>
          <a:p>
            <a:pPr>
              <a:lnSpc>
                <a:spcPct val="90000"/>
              </a:lnSpc>
              <a:spcBef>
                <a:spcPts val="0"/>
              </a:spcBef>
              <a:defRPr sz="2800"/>
            </a:pPr>
            <a:r>
              <a:t>(no order of preference)</a:t>
            </a:r>
          </a:p>
          <a:p>
            <a:pPr>
              <a:lnSpc>
                <a:spcPct val="90000"/>
              </a:lnSpc>
              <a:spcBef>
                <a:spcPts val="0"/>
              </a:spcBef>
              <a:defRPr sz="2800"/>
            </a:pPr>
            <a:endParaRPr/>
          </a:p>
          <a:p>
            <a:pPr>
              <a:lnSpc>
                <a:spcPct val="90000"/>
              </a:lnSpc>
              <a:spcBef>
                <a:spcPts val="0"/>
              </a:spcBef>
              <a:defRPr sz="2800"/>
            </a:pPr>
            <a:r>
              <a:t>Jim James - </a:t>
            </a:r>
            <a:r>
              <a:rPr u="sng">
                <a:solidFill>
                  <a:srgbClr val="0000FF"/>
                </a:solidFill>
                <a:uFill>
                  <a:solidFill>
                    <a:srgbClr val="0000FF"/>
                  </a:solidFill>
                </a:uFill>
                <a:hlinkClick r:id="rId2"/>
              </a:rPr>
              <a:t>jimajames@icloud.com</a:t>
            </a:r>
          </a:p>
          <a:p>
            <a:pPr marL="0" indent="0" defTabSz="457200">
              <a:lnSpc>
                <a:spcPct val="90000"/>
              </a:lnSpc>
              <a:spcBef>
                <a:spcPts val="0"/>
              </a:spcBef>
              <a:buSzTx/>
              <a:buNone/>
              <a:defRPr sz="1800">
                <a:solidFill>
                  <a:srgbClr val="000000"/>
                </a:solidFill>
                <a:latin typeface="+mj-lt"/>
                <a:ea typeface="+mj-ea"/>
                <a:cs typeface="+mj-cs"/>
                <a:sym typeface="Helvetica"/>
              </a:defRPr>
            </a:pPr>
            <a:r>
              <a:t>Amity G6, Halo G3</a:t>
            </a:r>
          </a:p>
          <a:p>
            <a:pPr marL="0" indent="0" defTabSz="457200">
              <a:lnSpc>
                <a:spcPct val="90000"/>
              </a:lnSpc>
              <a:spcBef>
                <a:spcPts val="0"/>
              </a:spcBef>
              <a:buSzTx/>
              <a:buNone/>
              <a:defRPr sz="1800">
                <a:solidFill>
                  <a:srgbClr val="000000"/>
                </a:solidFill>
                <a:latin typeface="+mj-lt"/>
                <a:ea typeface="+mj-ea"/>
                <a:cs typeface="+mj-cs"/>
                <a:sym typeface="Helvetica"/>
              </a:defRPr>
            </a:pPr>
            <a:endParaRPr/>
          </a:p>
          <a:p>
            <a:pPr>
              <a:lnSpc>
                <a:spcPct val="90000"/>
              </a:lnSpc>
              <a:spcBef>
                <a:spcPts val="0"/>
              </a:spcBef>
              <a:defRPr sz="2800"/>
            </a:pPr>
            <a:r>
              <a:t>Victor Wang - </a:t>
            </a:r>
            <a:r>
              <a:rPr u="sng">
                <a:solidFill>
                  <a:srgbClr val="0000FF"/>
                </a:solidFill>
                <a:uFill>
                  <a:solidFill>
                    <a:srgbClr val="0000FF"/>
                  </a:solidFill>
                </a:uFill>
                <a:hlinkClick r:id="rId3"/>
              </a:rPr>
              <a:t>omnivic@gmail.com</a:t>
            </a:r>
          </a:p>
          <a:p>
            <a:pPr marL="0" indent="0" defTabSz="457200">
              <a:lnSpc>
                <a:spcPct val="90000"/>
              </a:lnSpc>
              <a:spcBef>
                <a:spcPts val="0"/>
              </a:spcBef>
              <a:buSzTx/>
              <a:buNone/>
              <a:defRPr sz="1800">
                <a:solidFill>
                  <a:srgbClr val="000000"/>
                </a:solidFill>
                <a:latin typeface="+mj-lt"/>
                <a:ea typeface="+mj-ea"/>
                <a:cs typeface="+mj-cs"/>
                <a:sym typeface="Helvetica"/>
              </a:defRPr>
            </a:pPr>
            <a:br/>
            <a:endParaRPr/>
          </a:p>
          <a:p>
            <a:pPr>
              <a:lnSpc>
                <a:spcPct val="90000"/>
              </a:lnSpc>
              <a:spcBef>
                <a:spcPts val="0"/>
              </a:spcBef>
              <a:defRPr sz="2800"/>
            </a:pPr>
            <a:r>
              <a:t>Rob Hackett - </a:t>
            </a:r>
            <a:r>
              <a:rPr u="sng">
                <a:solidFill>
                  <a:srgbClr val="0000FF"/>
                </a:solidFill>
                <a:uFill>
                  <a:solidFill>
                    <a:srgbClr val="0000FF"/>
                  </a:solidFill>
                </a:uFill>
                <a:hlinkClick r:id="rId4"/>
              </a:rPr>
              <a:t>rob@thaxra.com</a:t>
            </a:r>
          </a:p>
          <a:p>
            <a:pPr marL="0" indent="0" defTabSz="457200">
              <a:lnSpc>
                <a:spcPct val="90000"/>
              </a:lnSpc>
              <a:spcBef>
                <a:spcPts val="0"/>
              </a:spcBef>
              <a:buSzTx/>
              <a:buNone/>
              <a:defRPr sz="1800">
                <a:solidFill>
                  <a:srgbClr val="000000"/>
                </a:solidFill>
                <a:latin typeface="+mj-lt"/>
                <a:ea typeface="+mj-ea"/>
                <a:cs typeface="+mj-cs"/>
                <a:sym typeface="Helvetica"/>
              </a:defRPr>
            </a:pPr>
            <a:endParaRPr u="sng">
              <a:solidFill>
                <a:srgbClr val="0000FF"/>
              </a:solidFill>
              <a:uFill>
                <a:solidFill>
                  <a:srgbClr val="0000FF"/>
                </a:solidFill>
              </a:uFill>
              <a:hlinkClick r:id="rId4"/>
            </a:endParaRPr>
          </a:p>
          <a:p>
            <a:pPr marL="0" indent="0" defTabSz="457200">
              <a:lnSpc>
                <a:spcPct val="90000"/>
              </a:lnSpc>
              <a:spcBef>
                <a:spcPts val="0"/>
              </a:spcBef>
              <a:buSzTx/>
              <a:buNone/>
              <a:defRPr sz="1800">
                <a:solidFill>
                  <a:srgbClr val="000000"/>
                </a:solidFill>
                <a:latin typeface="+mj-lt"/>
                <a:ea typeface="+mj-ea"/>
                <a:cs typeface="+mj-cs"/>
                <a:sym typeface="Helvetica"/>
              </a:defRPr>
            </a:pPr>
            <a:endParaRPr u="sng">
              <a:solidFill>
                <a:srgbClr val="0000FF"/>
              </a:solidFill>
              <a:uFill>
                <a:solidFill>
                  <a:srgbClr val="0000FF"/>
                </a:solidFill>
              </a:uFill>
              <a:hlinkClick r:id="rId4"/>
            </a:endParaRPr>
          </a:p>
          <a:p>
            <a:pPr>
              <a:lnSpc>
                <a:spcPct val="90000"/>
              </a:lnSpc>
              <a:spcBef>
                <a:spcPts val="0"/>
              </a:spcBef>
              <a:defRPr sz="2800"/>
            </a:pPr>
            <a:r>
              <a:t>Michael Christiansen - </a:t>
            </a:r>
            <a:r>
              <a:rPr u="sng">
                <a:solidFill>
                  <a:srgbClr val="0000FF"/>
                </a:solidFill>
                <a:uFill>
                  <a:solidFill>
                    <a:srgbClr val="0000FF"/>
                  </a:solidFill>
                </a:uFill>
                <a:hlinkClick r:id="rId5"/>
              </a:rPr>
              <a:t>michael_christiansen@wab.edu</a:t>
            </a:r>
          </a:p>
          <a:p>
            <a:pPr marL="0" indent="0" defTabSz="457200">
              <a:lnSpc>
                <a:spcPct val="90000"/>
              </a:lnSpc>
              <a:spcBef>
                <a:spcPts val="0"/>
              </a:spcBef>
              <a:buSzTx/>
              <a:buNone/>
              <a:defRPr sz="1700">
                <a:solidFill>
                  <a:srgbClr val="000000"/>
                </a:solidFill>
                <a:latin typeface="+mj-lt"/>
                <a:ea typeface="+mj-ea"/>
                <a:cs typeface="+mj-cs"/>
                <a:sym typeface="Helvetica"/>
              </a:defRPr>
            </a:pPr>
            <a:r>
              <a:t>COO/CFO at WAB</a:t>
            </a:r>
            <a:br/>
            <a:endParaRPr/>
          </a:p>
          <a:p>
            <a:pPr>
              <a:lnSpc>
                <a:spcPct val="90000"/>
              </a:lnSpc>
              <a:spcBef>
                <a:spcPts val="0"/>
              </a:spcBef>
              <a:defRPr sz="2800"/>
            </a:pPr>
            <a:r>
              <a:t>Raja Magasweran -   raja@america-</a:t>
            </a:r>
            <a:r>
              <a:rPr>
                <a:solidFill>
                  <a:srgbClr val="00A2FF"/>
                </a:solidFill>
                <a:hlinkClick r:id="rId6"/>
              </a:rPr>
              <a:t>china.com</a:t>
            </a:r>
            <a:r>
              <a:t> </a:t>
            </a:r>
            <a:br/>
            <a:endParaRPr u="sng">
              <a:solidFill>
                <a:srgbClr val="0000FF"/>
              </a:solidFill>
              <a:uFill>
                <a:solidFill>
                  <a:srgbClr val="0000FF"/>
                </a:solidFill>
              </a:uFill>
            </a:endParaRPr>
          </a:p>
          <a:p>
            <a:pPr>
              <a:lnSpc>
                <a:spcPct val="90000"/>
              </a:lnSpc>
              <a:spcBef>
                <a:spcPts val="0"/>
              </a:spcBef>
              <a:defRPr sz="2800"/>
            </a:pPr>
            <a:r>
              <a:t>Jesper Køpke – j.kobke@outlook.dk. </a:t>
            </a:r>
            <a:br/>
            <a:br>
              <a:rPr sz="1800">
                <a:solidFill>
                  <a:srgbClr val="000000"/>
                </a:solidFill>
                <a:uFill>
                  <a:solidFill>
                    <a:srgbClr val="0000FF"/>
                  </a:solidFill>
                </a:uFill>
              </a:rPr>
            </a:br>
            <a:endParaRPr sz="1800">
              <a:solidFill>
                <a:srgbClr val="000000"/>
              </a:solidFill>
              <a:uFill>
                <a:solidFill>
                  <a:srgbClr val="0000FF"/>
                </a:solidFill>
              </a:uFill>
            </a:endParaRPr>
          </a:p>
          <a:p>
            <a:pPr>
              <a:lnSpc>
                <a:spcPct val="90000"/>
              </a:lnSpc>
              <a:spcBef>
                <a:spcPts val="0"/>
              </a:spcBef>
              <a:defRPr sz="2800"/>
            </a:pPr>
            <a:r>
              <a:t>Henk Vermeulen - </a:t>
            </a:r>
            <a:r>
              <a:rPr u="sng">
                <a:solidFill>
                  <a:srgbClr val="0000FF"/>
                </a:solidFill>
                <a:uFill>
                  <a:solidFill>
                    <a:srgbClr val="0000FF"/>
                  </a:solidFill>
                </a:uFill>
              </a:rPr>
              <a:t>hcv@hcv-advies.nl</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Objectives"/>
          <p:cNvSpPr txBox="1">
            <a:spLocks noGrp="1"/>
          </p:cNvSpPr>
          <p:nvPr>
            <p:ph type="title"/>
          </p:nvPr>
        </p:nvSpPr>
        <p:spPr>
          <a:xfrm>
            <a:off x="717273" y="409712"/>
            <a:ext cx="11861801" cy="1397001"/>
          </a:xfrm>
          <a:prstGeom prst="rect">
            <a:avLst/>
          </a:prstGeom>
        </p:spPr>
        <p:txBody>
          <a:bodyPr/>
          <a:lstStyle/>
          <a:p>
            <a:r>
              <a:t>2.	Objectives</a:t>
            </a:r>
          </a:p>
        </p:txBody>
      </p:sp>
      <p:sp>
        <p:nvSpPr>
          <p:cNvPr id="142" name="Offer WAB Tiger merchandise to customers 24/7…"/>
          <p:cNvSpPr txBox="1">
            <a:spLocks noGrp="1"/>
          </p:cNvSpPr>
          <p:nvPr>
            <p:ph type="body" idx="1"/>
          </p:nvPr>
        </p:nvSpPr>
        <p:spPr>
          <a:prstGeom prst="rect">
            <a:avLst/>
          </a:prstGeom>
        </p:spPr>
        <p:txBody>
          <a:bodyPr/>
          <a:lstStyle/>
          <a:p>
            <a:pPr marL="425195" indent="-425195" defTabSz="543305">
              <a:spcBef>
                <a:spcPts val="3900"/>
              </a:spcBef>
              <a:defRPr sz="3348"/>
            </a:pPr>
            <a:r>
              <a:t>Offer WAB Tiger merchandise to customers 24/7 </a:t>
            </a:r>
          </a:p>
          <a:p>
            <a:pPr marL="425195" indent="-425195" defTabSz="543305">
              <a:spcBef>
                <a:spcPts val="3900"/>
              </a:spcBef>
              <a:defRPr sz="3348"/>
            </a:pPr>
            <a:r>
              <a:t>Increase WAB Tiger merchandise sales contribution </a:t>
            </a:r>
            <a:br/>
            <a:r>
              <a:t>to Parent Link</a:t>
            </a:r>
          </a:p>
          <a:p>
            <a:pPr marL="425195" indent="-425195" defTabSz="543305">
              <a:spcBef>
                <a:spcPts val="3900"/>
              </a:spcBef>
              <a:defRPr sz="3348"/>
            </a:pPr>
            <a:r>
              <a:t>Reduce the work load on the shop volunteers </a:t>
            </a:r>
          </a:p>
          <a:p>
            <a:pPr marL="425195" indent="-425195" defTabSz="543305">
              <a:spcBef>
                <a:spcPts val="3900"/>
              </a:spcBef>
              <a:defRPr sz="3348"/>
            </a:pPr>
            <a:r>
              <a:t>Enable WAB Alumnus to continue to support WAB</a:t>
            </a:r>
          </a:p>
          <a:p>
            <a:pPr marL="425195" indent="-425195" defTabSz="543305">
              <a:spcBef>
                <a:spcPts val="3900"/>
              </a:spcBef>
              <a:defRPr sz="3348"/>
            </a:pPr>
            <a:r>
              <a:t>Reduce costs of WAB Tiger merchandise by increasing volume</a:t>
            </a:r>
          </a:p>
          <a:p>
            <a:pPr marL="425195" indent="-425195" defTabSz="543305">
              <a:spcBef>
                <a:spcPts val="3900"/>
              </a:spcBef>
              <a:defRPr sz="3348"/>
            </a:pPr>
            <a:r>
              <a:t>Develop new WAB merchandise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Image" descr="Image"/>
          <p:cNvPicPr>
            <a:picLocks noGrp="1" noChangeAspect="1"/>
          </p:cNvPicPr>
          <p:nvPr>
            <p:ph type="pic" idx="13"/>
          </p:nvPr>
        </p:nvPicPr>
        <p:blipFill>
          <a:blip r:embed="rId2">
            <a:extLst/>
          </a:blip>
          <a:srcRect/>
          <a:stretch>
            <a:fillRect/>
          </a:stretch>
        </p:blipFill>
        <p:spPr>
          <a:xfrm>
            <a:off x="0" y="4847947"/>
            <a:ext cx="13004800" cy="5213906"/>
          </a:xfrm>
          <a:prstGeom prst="rect">
            <a:avLst/>
          </a:prstGeom>
        </p:spPr>
      </p:pic>
      <p:sp>
        <p:nvSpPr>
          <p:cNvPr id="145" name="On-line Survey with 100 respondents who answered anonymously to a general call to answer 10 questions. Closed 12.09.2018"/>
          <p:cNvSpPr txBox="1">
            <a:spLocks noGrp="1"/>
          </p:cNvSpPr>
          <p:nvPr>
            <p:ph type="body" sz="quarter" idx="1"/>
          </p:nvPr>
        </p:nvSpPr>
        <p:spPr>
          <a:xfrm>
            <a:off x="609600" y="4011414"/>
            <a:ext cx="8971409" cy="508001"/>
          </a:xfrm>
          <a:prstGeom prst="rect">
            <a:avLst/>
          </a:prstGeom>
        </p:spPr>
        <p:txBody>
          <a:bodyPr>
            <a:normAutofit lnSpcReduction="10000"/>
          </a:bodyPr>
          <a:lstStyle>
            <a:lvl1pPr defTabSz="315468">
              <a:defRPr sz="1404"/>
            </a:lvl1pPr>
          </a:lstStyle>
          <a:p>
            <a:r>
              <a:t>On-line Survey with 100 respondents who answered anonymously to a general call to answer 10 questions. Closed 12.09.2018</a:t>
            </a:r>
          </a:p>
        </p:txBody>
      </p:sp>
      <p:sp>
        <p:nvSpPr>
          <p:cNvPr id="146" name="1. 71% of respondents have visited the Tiger Den.…"/>
          <p:cNvSpPr txBox="1">
            <a:spLocks noGrp="1"/>
          </p:cNvSpPr>
          <p:nvPr>
            <p:ph type="title"/>
          </p:nvPr>
        </p:nvSpPr>
        <p:spPr>
          <a:xfrm>
            <a:off x="596900" y="1981200"/>
            <a:ext cx="11338670" cy="1701800"/>
          </a:xfrm>
          <a:prstGeom prst="rect">
            <a:avLst/>
          </a:prstGeom>
        </p:spPr>
        <p:txBody>
          <a:bodyPr/>
          <a:lstStyle/>
          <a:p>
            <a:pPr algn="l" defTabSz="397763">
              <a:defRPr sz="1740">
                <a:latin typeface="+mj-lt"/>
                <a:ea typeface="+mj-ea"/>
                <a:cs typeface="+mj-cs"/>
                <a:sym typeface="Helvetica"/>
              </a:defRPr>
            </a:pPr>
            <a:r>
              <a:t>1. 71% of respondents have visited the Tiger Den.</a:t>
            </a:r>
          </a:p>
          <a:p>
            <a:pPr algn="l" defTabSz="397763">
              <a:defRPr sz="1740">
                <a:latin typeface="+mj-lt"/>
                <a:ea typeface="+mj-ea"/>
                <a:cs typeface="+mj-cs"/>
                <a:sym typeface="Helvetica"/>
              </a:defRPr>
            </a:pPr>
            <a:r>
              <a:t>2. 9% say that they are a ‘great deal’ familiar with the products available </a:t>
            </a:r>
          </a:p>
          <a:p>
            <a:pPr algn="l" defTabSz="397763">
              <a:defRPr sz="1740">
                <a:latin typeface="+mj-lt"/>
                <a:ea typeface="+mj-ea"/>
                <a:cs typeface="+mj-cs"/>
                <a:sym typeface="Helvetica"/>
              </a:defRPr>
            </a:pPr>
            <a:r>
              <a:t>3. 63% have made purchases from the Tiger Den.</a:t>
            </a:r>
          </a:p>
          <a:p>
            <a:pPr algn="l" defTabSz="397763">
              <a:defRPr sz="1740">
                <a:latin typeface="+mj-lt"/>
                <a:ea typeface="+mj-ea"/>
                <a:cs typeface="+mj-cs"/>
                <a:sym typeface="Helvetica"/>
              </a:defRPr>
            </a:pPr>
            <a:r>
              <a:t>4. 38% would definitely make a purchase online</a:t>
            </a:r>
          </a:p>
          <a:p>
            <a:pPr algn="l" defTabSz="397763">
              <a:defRPr sz="1740">
                <a:latin typeface="+mj-lt"/>
                <a:ea typeface="+mj-ea"/>
                <a:cs typeface="+mj-cs"/>
                <a:sym typeface="Helvetica"/>
              </a:defRPr>
            </a:pPr>
            <a:r>
              <a:t>5. 45% spend over RMB150 per year</a:t>
            </a:r>
          </a:p>
          <a:p>
            <a:pPr algn="l" defTabSz="397763">
              <a:defRPr sz="1740">
                <a:latin typeface="+mj-lt"/>
                <a:ea typeface="+mj-ea"/>
                <a:cs typeface="+mj-cs"/>
                <a:sym typeface="Helvetica"/>
              </a:defRPr>
            </a:pPr>
            <a:r>
              <a:t>6. 59% purchase each semester </a:t>
            </a:r>
          </a:p>
        </p:txBody>
      </p:sp>
      <p:sp>
        <p:nvSpPr>
          <p:cNvPr id="147" name="The business case"/>
          <p:cNvSpPr txBox="1"/>
          <p:nvPr/>
        </p:nvSpPr>
        <p:spPr>
          <a:xfrm>
            <a:off x="757030" y="148534"/>
            <a:ext cx="11861801" cy="170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4200">
                <a:latin typeface="Helvetica Neue Light"/>
                <a:ea typeface="Helvetica Neue Light"/>
                <a:cs typeface="Helvetica Neue Light"/>
                <a:sym typeface="Helvetica Neue Light"/>
              </a:defRPr>
            </a:lvl1pPr>
          </a:lstStyle>
          <a:p>
            <a:r>
              <a:t>3.	The current situation</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Image" descr="Image"/>
          <p:cNvPicPr>
            <a:picLocks noGrp="1" noChangeAspect="1"/>
          </p:cNvPicPr>
          <p:nvPr>
            <p:ph type="pic" idx="13"/>
          </p:nvPr>
        </p:nvPicPr>
        <p:blipFill>
          <a:blip r:embed="rId2">
            <a:extLst/>
          </a:blip>
          <a:srcRect/>
          <a:stretch>
            <a:fillRect/>
          </a:stretch>
        </p:blipFill>
        <p:spPr>
          <a:xfrm>
            <a:off x="1434198" y="241300"/>
            <a:ext cx="10136404" cy="7594601"/>
          </a:xfrm>
          <a:prstGeom prst="rect">
            <a:avLst/>
          </a:prstGeom>
        </p:spPr>
      </p:pic>
      <p:sp>
        <p:nvSpPr>
          <p:cNvPr id="150" name="A demand for WAB merchandise  availability both on and offline."/>
          <p:cNvSpPr txBox="1">
            <a:spLocks noGrp="1"/>
          </p:cNvSpPr>
          <p:nvPr>
            <p:ph type="title"/>
          </p:nvPr>
        </p:nvSpPr>
        <p:spPr>
          <a:prstGeom prst="rect">
            <a:avLst/>
          </a:prstGeom>
        </p:spPr>
        <p:txBody>
          <a:bodyPr/>
          <a:lstStyle>
            <a:lvl1pPr defTabSz="484886">
              <a:defRPr sz="3486"/>
            </a:lvl1pPr>
          </a:lstStyle>
          <a:p>
            <a:r>
              <a:t>A demand for WAB merchandise  availability both on and offline.</a:t>
            </a:r>
          </a:p>
        </p:txBody>
      </p:sp>
      <p:sp>
        <p:nvSpPr>
          <p:cNvPr id="151" name="Survey with 100 respondents who responded to a general call to answer 10 questions."/>
          <p:cNvSpPr txBox="1">
            <a:spLocks noGrp="1"/>
          </p:cNvSpPr>
          <p:nvPr>
            <p:ph type="body" sz="quarter" idx="1"/>
          </p:nvPr>
        </p:nvSpPr>
        <p:spPr>
          <a:prstGeom prst="rect">
            <a:avLst/>
          </a:prstGeom>
        </p:spPr>
        <p:txBody>
          <a:bodyPr>
            <a:normAutofit lnSpcReduction="10000"/>
          </a:bodyPr>
          <a:lstStyle>
            <a:lvl1pPr defTabSz="315468">
              <a:defRPr sz="1404"/>
            </a:lvl1pPr>
          </a:lstStyle>
          <a:p>
            <a:r>
              <a:t>Survey with 100 respondents who responded to a general call to answer 10 questions. </a:t>
            </a:r>
          </a:p>
        </p:txBody>
      </p:sp>
      <p:sp>
        <p:nvSpPr>
          <p:cNvPr id="2" name="Rectangle 1">
            <a:extLst>
              <a:ext uri="{FF2B5EF4-FFF2-40B4-BE49-F238E27FC236}">
                <a16:creationId xmlns:a16="http://schemas.microsoft.com/office/drawing/2014/main" id="{25927B42-E2DA-4854-A1B0-E0451CFFBF4B}"/>
              </a:ext>
            </a:extLst>
          </p:cNvPr>
          <p:cNvSpPr/>
          <p:nvPr/>
        </p:nvSpPr>
        <p:spPr>
          <a:xfrm>
            <a:off x="6613240" y="218793"/>
            <a:ext cx="4830616" cy="461665"/>
          </a:xfrm>
          <a:prstGeom prst="rect">
            <a:avLst/>
          </a:prstGeom>
          <a:solidFill>
            <a:schemeClr val="bg1"/>
          </a:solidFill>
        </p:spPr>
        <p:txBody>
          <a:bodyPr wrap="square">
            <a:spAutoFit/>
          </a:bodyPr>
          <a:lstStyle/>
          <a:p>
            <a:pPr algn="l"/>
            <a:r>
              <a:rPr lang="en-US" sz="1200" dirty="0"/>
              <a:t>Are you familiar with the products that are available for purchase from the Tiger Den?</a:t>
            </a:r>
          </a:p>
        </p:txBody>
      </p:sp>
      <p:sp>
        <p:nvSpPr>
          <p:cNvPr id="7" name="Rectangle 6">
            <a:extLst>
              <a:ext uri="{FF2B5EF4-FFF2-40B4-BE49-F238E27FC236}">
                <a16:creationId xmlns:a16="http://schemas.microsoft.com/office/drawing/2014/main" id="{F653AE47-0CC5-4779-AA3A-427AFE6131A1}"/>
              </a:ext>
            </a:extLst>
          </p:cNvPr>
          <p:cNvSpPr/>
          <p:nvPr/>
        </p:nvSpPr>
        <p:spPr>
          <a:xfrm>
            <a:off x="6613240" y="4150926"/>
            <a:ext cx="4830616" cy="461665"/>
          </a:xfrm>
          <a:prstGeom prst="rect">
            <a:avLst/>
          </a:prstGeom>
          <a:solidFill>
            <a:schemeClr val="bg1"/>
          </a:solidFill>
        </p:spPr>
        <p:txBody>
          <a:bodyPr wrap="square">
            <a:spAutoFit/>
          </a:bodyPr>
          <a:lstStyle/>
          <a:p>
            <a:pPr algn="l"/>
            <a:r>
              <a:rPr lang="en-US" sz="1200" dirty="0"/>
              <a:t>If the Tiger Den's products were available online with pictures and descriptions, would you visit the e-commerce site?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Image" descr="Image"/>
          <p:cNvPicPr>
            <a:picLocks noGrp="1" noChangeAspect="1"/>
          </p:cNvPicPr>
          <p:nvPr>
            <p:ph type="pic" idx="13"/>
          </p:nvPr>
        </p:nvPicPr>
        <p:blipFill>
          <a:blip r:embed="rId2">
            <a:extLst/>
          </a:blip>
          <a:srcRect/>
          <a:stretch>
            <a:fillRect/>
          </a:stretch>
        </p:blipFill>
        <p:spPr>
          <a:xfrm>
            <a:off x="1558464" y="177800"/>
            <a:ext cx="9887872" cy="7594600"/>
          </a:xfrm>
          <a:prstGeom prst="rect">
            <a:avLst/>
          </a:prstGeom>
        </p:spPr>
      </p:pic>
      <p:sp>
        <p:nvSpPr>
          <p:cNvPr id="154" name="Tiger Den as key outlet for WAB apparel."/>
          <p:cNvSpPr txBox="1">
            <a:spLocks noGrp="1"/>
          </p:cNvSpPr>
          <p:nvPr>
            <p:ph type="title"/>
          </p:nvPr>
        </p:nvSpPr>
        <p:spPr>
          <a:prstGeom prst="rect">
            <a:avLst/>
          </a:prstGeom>
        </p:spPr>
        <p:txBody>
          <a:bodyPr/>
          <a:lstStyle/>
          <a:p>
            <a:r>
              <a:t>Tiger Den as key outlet for WAB apparel.</a:t>
            </a:r>
          </a:p>
        </p:txBody>
      </p:sp>
      <p:sp>
        <p:nvSpPr>
          <p:cNvPr id="155" name="120 responded, only 100 answers shown due to software license restrictions."/>
          <p:cNvSpPr txBox="1">
            <a:spLocks noGrp="1"/>
          </p:cNvSpPr>
          <p:nvPr>
            <p:ph type="body" sz="quarter" idx="1"/>
          </p:nvPr>
        </p:nvSpPr>
        <p:spPr>
          <a:prstGeom prst="rect">
            <a:avLst/>
          </a:prstGeom>
        </p:spPr>
        <p:txBody>
          <a:bodyPr>
            <a:normAutofit lnSpcReduction="10000"/>
          </a:bodyPr>
          <a:lstStyle>
            <a:lvl1pPr defTabSz="315468">
              <a:defRPr sz="1404"/>
            </a:lvl1pPr>
          </a:lstStyle>
          <a:p>
            <a:r>
              <a:t>120 responded, only 100 answers shown due to software license restrictions.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TigerSharksLogo.jpg" descr="TigerSharksLogo.jpg"/>
          <p:cNvPicPr>
            <a:picLocks noGrp="1" noChangeAspect="1"/>
          </p:cNvPicPr>
          <p:nvPr>
            <p:ph type="pic" idx="13"/>
          </p:nvPr>
        </p:nvPicPr>
        <p:blipFill>
          <a:blip r:embed="rId2">
            <a:extLst/>
          </a:blip>
          <a:srcRect l="1953"/>
          <a:stretch>
            <a:fillRect/>
          </a:stretch>
        </p:blipFill>
        <p:spPr>
          <a:xfrm>
            <a:off x="482602" y="2420011"/>
            <a:ext cx="1657537" cy="1281551"/>
          </a:xfrm>
          <a:prstGeom prst="rect">
            <a:avLst/>
          </a:prstGeom>
        </p:spPr>
      </p:pic>
      <p:sp>
        <p:nvSpPr>
          <p:cNvPr id="158" name="Merchandise"/>
          <p:cNvSpPr txBox="1">
            <a:spLocks noGrp="1"/>
          </p:cNvSpPr>
          <p:nvPr>
            <p:ph type="title"/>
          </p:nvPr>
        </p:nvSpPr>
        <p:spPr>
          <a:xfrm>
            <a:off x="571500" y="330200"/>
            <a:ext cx="5930900" cy="1397000"/>
          </a:xfrm>
          <a:prstGeom prst="rect">
            <a:avLst/>
          </a:prstGeom>
        </p:spPr>
        <p:txBody>
          <a:bodyPr/>
          <a:lstStyle/>
          <a:p>
            <a:r>
              <a:t> WAB Tiger Merchandise</a:t>
            </a:r>
          </a:p>
        </p:txBody>
      </p:sp>
      <p:sp>
        <p:nvSpPr>
          <p:cNvPr id="159" name="Sell existing and new WAB related goods &amp; services.…"/>
          <p:cNvSpPr txBox="1">
            <a:spLocks noGrp="1"/>
          </p:cNvSpPr>
          <p:nvPr>
            <p:ph type="body" sz="half" idx="1"/>
          </p:nvPr>
        </p:nvSpPr>
        <p:spPr>
          <a:xfrm>
            <a:off x="466587" y="4305432"/>
            <a:ext cx="6140726" cy="4827490"/>
          </a:xfrm>
          <a:prstGeom prst="rect">
            <a:avLst/>
          </a:prstGeom>
        </p:spPr>
        <p:txBody>
          <a:bodyPr/>
          <a:lstStyle/>
          <a:p>
            <a:pPr marL="0" indent="0">
              <a:buSzTx/>
              <a:buNone/>
            </a:pPr>
            <a:r>
              <a:t>Currently the store sells: </a:t>
            </a:r>
          </a:p>
          <a:p>
            <a:pPr marL="0" indent="0">
              <a:buSzTx/>
              <a:buNone/>
            </a:pPr>
            <a:r>
              <a:t>- WABX apparel</a:t>
            </a:r>
          </a:p>
          <a:p>
            <a:pPr marL="0" indent="0">
              <a:buSzTx/>
              <a:buNone/>
            </a:pPr>
            <a:r>
              <a:t>- WAB marketing stock</a:t>
            </a:r>
          </a:p>
          <a:p>
            <a:pPr marL="0" indent="0">
              <a:buSzTx/>
              <a:buNone/>
            </a:pPr>
            <a:r>
              <a:t>- Student developed products.</a:t>
            </a:r>
          </a:p>
          <a:p>
            <a:pPr marL="0" indent="0">
              <a:buSzTx/>
              <a:buNone/>
            </a:pPr>
            <a:r>
              <a:t>- Cambridge Masks</a:t>
            </a:r>
          </a:p>
        </p:txBody>
      </p:sp>
      <p:pic>
        <p:nvPicPr>
          <p:cNvPr id="160" name="WABtiger.jpg" descr="WABtiger.jpg"/>
          <p:cNvPicPr>
            <a:picLocks noChangeAspect="1"/>
          </p:cNvPicPr>
          <p:nvPr/>
        </p:nvPicPr>
        <p:blipFill>
          <a:blip r:embed="rId3">
            <a:extLst/>
          </a:blip>
          <a:stretch>
            <a:fillRect/>
          </a:stretch>
        </p:blipFill>
        <p:spPr>
          <a:xfrm>
            <a:off x="2590528" y="2209932"/>
            <a:ext cx="2690717" cy="1281632"/>
          </a:xfrm>
          <a:prstGeom prst="rect">
            <a:avLst/>
          </a:prstGeom>
          <a:ln w="12700">
            <a:miter lim="400000"/>
          </a:ln>
        </p:spPr>
      </p:pic>
      <p:sp>
        <p:nvSpPr>
          <p:cNvPr id="161" name="Sell existing and new WAB related goods &amp; services.…"/>
          <p:cNvSpPr txBox="1"/>
          <p:nvPr/>
        </p:nvSpPr>
        <p:spPr>
          <a:xfrm>
            <a:off x="6181587" y="4153032"/>
            <a:ext cx="6140726" cy="48274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344677">
              <a:spcBef>
                <a:spcPts val="1700"/>
              </a:spcBef>
              <a:buFont typeface="Helvetica Neue"/>
              <a:defRPr sz="1533">
                <a:solidFill>
                  <a:srgbClr val="747474"/>
                </a:solidFill>
                <a:latin typeface="+mn-lt"/>
                <a:ea typeface="+mn-ea"/>
                <a:cs typeface="+mn-cs"/>
                <a:sym typeface="Helvetica Neue"/>
              </a:defRPr>
            </a:pPr>
            <a:r>
              <a:t>Survey respondents also requested:(no order)</a:t>
            </a:r>
          </a:p>
          <a:p>
            <a:pPr marL="153803" indent="-153803" algn="l" defTabSz="344677">
              <a:spcBef>
                <a:spcPts val="1700"/>
              </a:spcBef>
              <a:buSzPct val="100000"/>
              <a:buChar char="-"/>
              <a:defRPr sz="1533">
                <a:solidFill>
                  <a:srgbClr val="747474"/>
                </a:solidFill>
                <a:latin typeface="+mn-lt"/>
                <a:ea typeface="+mn-ea"/>
                <a:cs typeface="+mn-cs"/>
                <a:sym typeface="Helvetica Neue"/>
              </a:defRPr>
            </a:pPr>
            <a:r>
              <a:t>Umbrellas, decorations, decals. Folders. Highlighters. Caps. Wab polo tees, boxer shorts, tiger shark swimming trousers, T-shirt, socks, schoolbag, mac notebook cover, red fleece WAB blanket, pencil bag, WAB swimwear, WAB beanie for adults, USB’s, caps, coasters, drink coolers: the things you put your bottles or cans in to keep cool. Car stickers (bumper) screen shades for your car when parked, stationary, computer mouse, kites, vacuum mugs, posters, sports equipment, phone cases, battery packs, kit bags, re useable linen bags for shopping, elastic shoe laces, healthy snacks (granola bars), naming pen or pencils, merchandise for birthday presents, books, Winter Jacket, Stationary , toys,baggage tag, iPad covers.  </a:t>
            </a:r>
          </a:p>
          <a:p>
            <a:pPr marL="153803" indent="-153803" algn="l" defTabSz="344677">
              <a:spcBef>
                <a:spcPts val="1700"/>
              </a:spcBef>
              <a:buSzPct val="100000"/>
              <a:buChar char="-"/>
              <a:defRPr sz="1533">
                <a:solidFill>
                  <a:srgbClr val="747474"/>
                </a:solidFill>
                <a:latin typeface="+mn-lt"/>
                <a:ea typeface="+mn-ea"/>
                <a:cs typeface="+mn-cs"/>
                <a:sym typeface="Helvetica Neue"/>
              </a:defRPr>
            </a:pPr>
            <a:r>
              <a:t>And…</a:t>
            </a:r>
          </a:p>
          <a:p>
            <a:pPr algn="l" defTabSz="269747">
              <a:defRPr sz="1120">
                <a:solidFill>
                  <a:srgbClr val="333E48"/>
                </a:solidFill>
              </a:defRPr>
            </a:pPr>
            <a:r>
              <a:t>As a shop for all grades,I think we should have items according to them. And I think we should be better equipped. And one of the opinions of many is that the red notebook with the WABlogo is too expensive.</a:t>
            </a:r>
          </a:p>
          <a:p>
            <a:pPr algn="l" defTabSz="269747">
              <a:defRPr sz="1120">
                <a:solidFill>
                  <a:srgbClr val="333E48"/>
                </a:solidFill>
              </a:defRPr>
            </a:pPr>
            <a:r>
              <a:t>The old style thicker WAB PE pants for boys were very comfy in winter. New style (with tightening elastic at waist) are much less comfy. Black Lunch/snack box zippers break too easily.</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torefront"/>
          <p:cNvSpPr txBox="1">
            <a:spLocks noGrp="1"/>
          </p:cNvSpPr>
          <p:nvPr>
            <p:ph type="title"/>
          </p:nvPr>
        </p:nvSpPr>
        <p:spPr>
          <a:prstGeom prst="rect">
            <a:avLst/>
          </a:prstGeom>
        </p:spPr>
        <p:txBody>
          <a:bodyPr/>
          <a:lstStyle/>
          <a:p>
            <a:r>
              <a:t>Storefront - promotion</a:t>
            </a:r>
          </a:p>
        </p:txBody>
      </p:sp>
    </p:spTree>
  </p:cSld>
  <p:clrMapOvr>
    <a:masterClrMapping/>
  </p:clrMapOvr>
  <p:transition spd="med"/>
</p:sld>
</file>

<file path=ppt/theme/theme1.xml><?xml version="1.0" encoding="utf-8"?>
<a:theme xmlns:a="http://schemas.openxmlformats.org/drawingml/2006/main" name="ModernPortfolio">
  <a:themeElements>
    <a:clrScheme name="ModernPortfolio">
      <a:dk1>
        <a:srgbClr val="000000"/>
      </a:dk1>
      <a:lt1>
        <a:srgbClr val="FFFFFF"/>
      </a:lt1>
      <a:dk2>
        <a:srgbClr val="A7A7A7"/>
      </a:dk2>
      <a:lt2>
        <a:srgbClr val="535353"/>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a:ea typeface="Helvetica"/>
        <a:cs typeface="Helvetica"/>
      </a:majorFont>
      <a:minorFont>
        <a:latin typeface="Helvetica Neue"/>
        <a:ea typeface="Helvetica Neue"/>
        <a:cs typeface="Helvetica Neue"/>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dernPortfolio">
  <a:themeElements>
    <a:clrScheme name="ModernPortfolio">
      <a:dk1>
        <a:srgbClr val="000000"/>
      </a:dk1>
      <a:lt1>
        <a:srgbClr val="FFFFFF"/>
      </a:lt1>
      <a:dk2>
        <a:srgbClr val="A7A7A7"/>
      </a:dk2>
      <a:lt2>
        <a:srgbClr val="535353"/>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a:ea typeface="Helvetica"/>
        <a:cs typeface="Helvetica"/>
      </a:majorFont>
      <a:minorFont>
        <a:latin typeface="Helvetica Neue"/>
        <a:ea typeface="Helvetica Neue"/>
        <a:cs typeface="Helvetica Neue"/>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1097</Words>
  <Application>Microsoft Office PowerPoint</Application>
  <PresentationFormat>Custom</PresentationFormat>
  <Paragraphs>235</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Helvetica Neue</vt:lpstr>
      <vt:lpstr>Helvetica Neue Light</vt:lpstr>
      <vt:lpstr>Helvetica Neue Medium</vt:lpstr>
      <vt:lpstr>PingFang TC Semibold</vt:lpstr>
      <vt:lpstr>Arial</vt:lpstr>
      <vt:lpstr>Helvetica</vt:lpstr>
      <vt:lpstr>ModernPortfolio</vt:lpstr>
      <vt:lpstr> WAB Tiger Commerce </vt:lpstr>
      <vt:lpstr>1.  Current situation</vt:lpstr>
      <vt:lpstr>PowerPoint Presentation</vt:lpstr>
      <vt:lpstr>2. Objectives</vt:lpstr>
      <vt:lpstr>1. 71% of respondents have visited the Tiger Den. 2. 9% say that they are a ‘great deal’ familiar with the products available  3. 63% have made purchases from the Tiger Den. 4. 38% would definitely make a purchase online 5. 45% spend over RMB150 per year 6. 59% purchase each semester </vt:lpstr>
      <vt:lpstr>A demand for WAB merchandise  availability both on and offline.</vt:lpstr>
      <vt:lpstr>Tiger Den as key outlet for WAB apparel.</vt:lpstr>
      <vt:lpstr> WAB Tiger Merchandise</vt:lpstr>
      <vt:lpstr>Storefront - promotion</vt:lpstr>
      <vt:lpstr>Target audience</vt:lpstr>
      <vt:lpstr>Easy to find the shop</vt:lpstr>
      <vt:lpstr>PowerPoint Presentation</vt:lpstr>
      <vt:lpstr>Merchandise selection</vt:lpstr>
      <vt:lpstr>Features to consider</vt:lpstr>
      <vt:lpstr>4. Technology</vt:lpstr>
      <vt:lpstr>Technology overview</vt:lpstr>
      <vt:lpstr>5. Legal</vt:lpstr>
      <vt:lpstr>    </vt:lpstr>
      <vt:lpstr>6. Finance</vt:lpstr>
      <vt:lpstr>Detailed budget</vt:lpstr>
      <vt:lpstr>Budget</vt:lpstr>
      <vt:lpstr>7. Promotion / marketing</vt:lpstr>
      <vt:lpstr>PowerPoint Presentation</vt:lpstr>
      <vt:lpstr>8. Workflow</vt:lpstr>
      <vt:lpstr>8. Workflow</vt:lpstr>
      <vt:lpstr>8. Workflow</vt:lpstr>
      <vt:lpstr>8. Workflow</vt:lpstr>
      <vt:lpstr>Timeline</vt:lpstr>
      <vt:lpstr>10. Research and questions</vt:lpstr>
      <vt:lpstr>12.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WAB Tiger Commerce </dc:title>
  <dc:creator>Rob Hackett</dc:creator>
  <cp:lastModifiedBy>Hackett Rob</cp:lastModifiedBy>
  <cp:revision>1</cp:revision>
  <dcterms:modified xsi:type="dcterms:W3CDTF">2018-09-13T06:50:15Z</dcterms:modified>
</cp:coreProperties>
</file>